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7" r:id="rId5"/>
    <p:sldId id="264" r:id="rId6"/>
    <p:sldId id="298" r:id="rId7"/>
    <p:sldId id="293" r:id="rId8"/>
    <p:sldId id="297" r:id="rId9"/>
    <p:sldId id="294" r:id="rId10"/>
    <p:sldId id="291" r:id="rId11"/>
    <p:sldId id="296" r:id="rId12"/>
    <p:sldId id="292" r:id="rId13"/>
    <p:sldId id="302" r:id="rId14"/>
    <p:sldId id="303" r:id="rId15"/>
    <p:sldId id="301" r:id="rId16"/>
    <p:sldId id="29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724D83-3AB2-9E8B-D6E1-0CDD00D924C0}" name="Zoe Lloyd" initials="ZL" userId="S::Zoe.Lloyd@ahdb.org.uk::a0ceceb1-dc95-4197-9aba-daac134766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7DF"/>
    <a:srgbClr val="0391D4"/>
    <a:srgbClr val="F9F7F2"/>
    <a:srgbClr val="E7EA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FE3064-2053-4C35-8322-773C6DAF4BC5}" v="18" dt="2026-02-06T08:15:24.8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41"/>
    <p:restoredTop sz="79320" autoAdjust="0"/>
  </p:normalViewPr>
  <p:slideViewPr>
    <p:cSldViewPr snapToGrid="0">
      <p:cViewPr varScale="1">
        <p:scale>
          <a:sx n="59" d="100"/>
          <a:sy n="59" d="100"/>
        </p:scale>
        <p:origin x="11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72973-1BC0-634A-88CB-B2B78F587B1D}"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5A4317-03A9-564B-8EFE-AC8F1C5D3A8C}" type="slidenum">
              <a:rPr lang="en-US" smtClean="0"/>
              <a:t>‹#›</a:t>
            </a:fld>
            <a:endParaRPr lang="en-US"/>
          </a:p>
        </p:txBody>
      </p:sp>
    </p:spTree>
    <p:extLst>
      <p:ext uri="{BB962C8B-B14F-4D97-AF65-F5344CB8AC3E}">
        <p14:creationId xmlns:p14="http://schemas.microsoft.com/office/powerpoint/2010/main" val="3184794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uminanthw.org.uk/wp-content/uploads/2026/02/Bluetongue-Vaccination-Fertility-&#8211;-an-overview-for-vets-2026.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5A4317-03A9-564B-8EFE-AC8F1C5D3A8C}" type="slidenum">
              <a:rPr lang="en-US" smtClean="0"/>
              <a:t>1</a:t>
            </a:fld>
            <a:endParaRPr lang="en-US"/>
          </a:p>
        </p:txBody>
      </p:sp>
    </p:spTree>
    <p:extLst>
      <p:ext uri="{BB962C8B-B14F-4D97-AF65-F5344CB8AC3E}">
        <p14:creationId xmlns:p14="http://schemas.microsoft.com/office/powerpoint/2010/main" val="857926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05E2C-6962-8148-5D8E-B8309DDEC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CA7F4-8B15-88DD-99E6-E04FCD12AC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E42CF6-FB7F-BC30-E7ED-3DDD150837EA}"/>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Vaccine Decision Maker Tool – </a:t>
            </a:r>
            <a:r>
              <a:rPr lang="en-GB" sz="1200" kern="1200" dirty="0">
                <a:solidFill>
                  <a:schemeClr val="tx1"/>
                </a:solidFill>
                <a:effectLst/>
                <a:latin typeface="+mn-lt"/>
                <a:ea typeface="+mn-ea"/>
                <a:cs typeface="+mn-cs"/>
              </a:rPr>
              <a:t>developed to start conversations between farmers and their vets about the farms risk to BTV-3 and whether vaccination is right for your farm: https://ruminanthw.org.uk/wp-content/uploads/2025/02/BattleBluetongue-vaccine-decision-maker-tool-February-2025-.pdf</a:t>
            </a:r>
            <a:endParaRPr lang="en-GB" sz="1200" u="sng"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01DEF07-0721-6DCF-197C-EC9103DDD65F}"/>
              </a:ext>
            </a:extLst>
          </p:cNvPr>
          <p:cNvSpPr>
            <a:spLocks noGrp="1"/>
          </p:cNvSpPr>
          <p:nvPr>
            <p:ph type="sldNum" sz="quarter" idx="5"/>
          </p:nvPr>
        </p:nvSpPr>
        <p:spPr/>
        <p:txBody>
          <a:bodyPr/>
          <a:lstStyle/>
          <a:p>
            <a:fld id="{535A4317-03A9-564B-8EFE-AC8F1C5D3A8C}" type="slidenum">
              <a:rPr lang="en-US" smtClean="0"/>
              <a:t>10</a:t>
            </a:fld>
            <a:endParaRPr lang="en-US"/>
          </a:p>
        </p:txBody>
      </p:sp>
    </p:spTree>
    <p:extLst>
      <p:ext uri="{BB962C8B-B14F-4D97-AF65-F5344CB8AC3E}">
        <p14:creationId xmlns:p14="http://schemas.microsoft.com/office/powerpoint/2010/main" val="2297163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F0022-55DA-61C4-7392-2E1DB1463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C6308-8E01-1652-1CF0-71975545D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69C56-1F8C-ECC1-A5D4-8AEFF2BD7DAD}"/>
              </a:ext>
            </a:extLst>
          </p:cNvPr>
          <p:cNvSpPr>
            <a:spLocks noGrp="1"/>
          </p:cNvSpPr>
          <p:nvPr>
            <p:ph type="body" idx="1"/>
          </p:nvPr>
        </p:nvSpPr>
        <p:spPr/>
        <p:txBody>
          <a:bodyPr/>
          <a:lstStyle/>
          <a:p>
            <a:pPr lvl="0"/>
            <a:r>
              <a:rPr lang="en-GB" sz="1200" b="1" kern="1200" dirty="0">
                <a:solidFill>
                  <a:schemeClr val="tx1"/>
                </a:solidFill>
                <a:effectLst/>
                <a:latin typeface="+mn-lt"/>
                <a:ea typeface="+mn-ea"/>
                <a:cs typeface="+mn-cs"/>
              </a:rPr>
              <a:t>BTV-3 Vaccination Finance Calculators </a:t>
            </a:r>
            <a:r>
              <a:rPr lang="en-GB" sz="1200" kern="1200" dirty="0">
                <a:solidFill>
                  <a:schemeClr val="tx1"/>
                </a:solidFill>
                <a:effectLst/>
                <a:latin typeface="+mn-lt"/>
                <a:ea typeface="+mn-ea"/>
                <a:cs typeface="+mn-cs"/>
              </a:rPr>
              <a:t>– allow you to calculate how much it will cost you to vaccinate your stock against BTV-3 by inputting farm figures and compare this with how much vaccinating could save you if you were to have bluetongue on your farm</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Beef –  https://ahdb.org.uk/knowledge-library/btv-3-vaccination-finance-calculator-beef</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Sheep – https://ahdb.org.uk/knowledge-library/btv-3-vaccination-finance-calculator-sheep</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Dairy - https://ahdb.org.uk/knowledge-library/btv-3-vaccination-finance-calculator-dairy</a:t>
            </a:r>
            <a:endParaRPr lang="en-GB" sz="1200" u="sng" kern="1200" dirty="0">
              <a:solidFill>
                <a:schemeClr val="tx1"/>
              </a:solidFill>
              <a:effectLst/>
              <a:latin typeface="+mn-lt"/>
              <a:ea typeface="+mn-ea"/>
              <a:cs typeface="+mn-cs"/>
            </a:endParaRPr>
          </a:p>
          <a:p>
            <a:endParaRPr lang="en-GB" sz="1200" u="sng"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1FF0143-7817-1E23-667F-3F63BA686808}"/>
              </a:ext>
            </a:extLst>
          </p:cNvPr>
          <p:cNvSpPr>
            <a:spLocks noGrp="1"/>
          </p:cNvSpPr>
          <p:nvPr>
            <p:ph type="sldNum" sz="quarter" idx="5"/>
          </p:nvPr>
        </p:nvSpPr>
        <p:spPr/>
        <p:txBody>
          <a:bodyPr/>
          <a:lstStyle/>
          <a:p>
            <a:fld id="{535A4317-03A9-564B-8EFE-AC8F1C5D3A8C}" type="slidenum">
              <a:rPr lang="en-US" smtClean="0"/>
              <a:t>11</a:t>
            </a:fld>
            <a:endParaRPr lang="en-US"/>
          </a:p>
        </p:txBody>
      </p:sp>
    </p:spTree>
    <p:extLst>
      <p:ext uri="{BB962C8B-B14F-4D97-AF65-F5344CB8AC3E}">
        <p14:creationId xmlns:p14="http://schemas.microsoft.com/office/powerpoint/2010/main" val="2849171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3CD4B-A5CA-7D20-A5D7-9FC0C5896B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5169A2-5B16-FAAA-CB69-AA389FE87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6096FF-0B22-FA8F-5F25-001C95E6D3F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7D82FB6-CA17-BC44-B493-277612E5D4FB}"/>
              </a:ext>
            </a:extLst>
          </p:cNvPr>
          <p:cNvSpPr>
            <a:spLocks noGrp="1"/>
          </p:cNvSpPr>
          <p:nvPr>
            <p:ph type="sldNum" sz="quarter" idx="5"/>
          </p:nvPr>
        </p:nvSpPr>
        <p:spPr/>
        <p:txBody>
          <a:bodyPr/>
          <a:lstStyle/>
          <a:p>
            <a:fld id="{535A4317-03A9-564B-8EFE-AC8F1C5D3A8C}" type="slidenum">
              <a:rPr lang="en-US" smtClean="0"/>
              <a:t>12</a:t>
            </a:fld>
            <a:endParaRPr lang="en-US"/>
          </a:p>
        </p:txBody>
      </p:sp>
    </p:spTree>
    <p:extLst>
      <p:ext uri="{BB962C8B-B14F-4D97-AF65-F5344CB8AC3E}">
        <p14:creationId xmlns:p14="http://schemas.microsoft.com/office/powerpoint/2010/main" val="190268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A8A0B-BA25-00F7-1AB9-2FF1B47A5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A3D1D-8341-F933-D9B7-838509031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190B0-9DED-B253-935F-9E8A591DC2D3}"/>
              </a:ext>
            </a:extLst>
          </p:cNvPr>
          <p:cNvSpPr>
            <a:spLocks noGrp="1"/>
          </p:cNvSpPr>
          <p:nvPr>
            <p:ph type="body" idx="1"/>
          </p:nvPr>
        </p:nvSpPr>
        <p:spPr/>
        <p:txBody>
          <a:bodyPr/>
          <a:lstStyle/>
          <a:p>
            <a:r>
              <a:rPr lang="en-US" dirty="0"/>
              <a:t>QR linking to the Battle Bluetongue hub with further tools and resources</a:t>
            </a:r>
          </a:p>
        </p:txBody>
      </p:sp>
      <p:sp>
        <p:nvSpPr>
          <p:cNvPr id="4" name="Slide Number Placeholder 3">
            <a:extLst>
              <a:ext uri="{FF2B5EF4-FFF2-40B4-BE49-F238E27FC236}">
                <a16:creationId xmlns:a16="http://schemas.microsoft.com/office/drawing/2014/main" id="{22B1E4BC-7273-0CBC-6695-9849BF21476A}"/>
              </a:ext>
            </a:extLst>
          </p:cNvPr>
          <p:cNvSpPr>
            <a:spLocks noGrp="1"/>
          </p:cNvSpPr>
          <p:nvPr>
            <p:ph type="sldNum" sz="quarter" idx="5"/>
          </p:nvPr>
        </p:nvSpPr>
        <p:spPr/>
        <p:txBody>
          <a:bodyPr/>
          <a:lstStyle/>
          <a:p>
            <a:fld id="{535A4317-03A9-564B-8EFE-AC8F1C5D3A8C}" type="slidenum">
              <a:rPr lang="en-US" smtClean="0"/>
              <a:t>13</a:t>
            </a:fld>
            <a:endParaRPr lang="en-US"/>
          </a:p>
        </p:txBody>
      </p:sp>
    </p:spTree>
    <p:extLst>
      <p:ext uri="{BB962C8B-B14F-4D97-AF65-F5344CB8AC3E}">
        <p14:creationId xmlns:p14="http://schemas.microsoft.com/office/powerpoint/2010/main" val="2396499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5A4317-03A9-564B-8EFE-AC8F1C5D3A8C}" type="slidenum">
              <a:rPr lang="en-US" smtClean="0"/>
              <a:t>2</a:t>
            </a:fld>
            <a:endParaRPr lang="en-US"/>
          </a:p>
        </p:txBody>
      </p:sp>
    </p:spTree>
    <p:extLst>
      <p:ext uri="{BB962C8B-B14F-4D97-AF65-F5344CB8AC3E}">
        <p14:creationId xmlns:p14="http://schemas.microsoft.com/office/powerpoint/2010/main" val="223321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46E38-212C-FCD3-8196-299E31637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C30A4-C118-3911-6E5F-06329A332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AC1281-3C94-04F9-E653-EE419D642213}"/>
              </a:ext>
            </a:extLst>
          </p:cNvPr>
          <p:cNvSpPr>
            <a:spLocks noGrp="1"/>
          </p:cNvSpPr>
          <p:nvPr>
            <p:ph type="body" idx="1"/>
          </p:nvPr>
        </p:nvSpPr>
        <p:spPr/>
        <p:txBody>
          <a:bodyPr/>
          <a:lstStyle/>
          <a:p>
            <a:r>
              <a:rPr lang="en-GB" dirty="0"/>
              <a:t>More information on transmission can be found at: https://www.gov.uk/guidance/bluetongue-how-to-prevent-it-and-stop-it-spreading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Highest risk of spreading between the months of April and November – when temperatures are warmer</a:t>
            </a:r>
          </a:p>
          <a:p>
            <a:endParaRPr lang="en-GB" dirty="0"/>
          </a:p>
        </p:txBody>
      </p:sp>
      <p:sp>
        <p:nvSpPr>
          <p:cNvPr id="4" name="Slide Number Placeholder 3">
            <a:extLst>
              <a:ext uri="{FF2B5EF4-FFF2-40B4-BE49-F238E27FC236}">
                <a16:creationId xmlns:a16="http://schemas.microsoft.com/office/drawing/2014/main" id="{EF26A785-57BB-3EA2-1B6C-3A31104758B9}"/>
              </a:ext>
            </a:extLst>
          </p:cNvPr>
          <p:cNvSpPr>
            <a:spLocks noGrp="1"/>
          </p:cNvSpPr>
          <p:nvPr>
            <p:ph type="sldNum" sz="quarter" idx="5"/>
          </p:nvPr>
        </p:nvSpPr>
        <p:spPr/>
        <p:txBody>
          <a:bodyPr/>
          <a:lstStyle/>
          <a:p>
            <a:fld id="{535A4317-03A9-564B-8EFE-AC8F1C5D3A8C}" type="slidenum">
              <a:rPr lang="en-US" smtClean="0"/>
              <a:t>3</a:t>
            </a:fld>
            <a:endParaRPr lang="en-US"/>
          </a:p>
        </p:txBody>
      </p:sp>
    </p:spTree>
    <p:extLst>
      <p:ext uri="{BB962C8B-B14F-4D97-AF65-F5344CB8AC3E}">
        <p14:creationId xmlns:p14="http://schemas.microsoft.com/office/powerpoint/2010/main" val="159303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More images from APHA are available on the AHDB website: https://ahdb.org.uk/clinical-signs-of-bluetongue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Remember that Bluetongue is a notifiable disease. If you suspect it, you must report it immediately by calling the Defra Rural Services Helpline on 03000 200 301. In Wales, contact 0300 303 8268. In Scotland, contact your local Field Services Office. Failure to do so is an offence</a:t>
            </a:r>
            <a:r>
              <a:rPr lang="en-GB" dirty="0">
                <a:solidFill>
                  <a:srgbClr val="FF0000"/>
                </a:solidFill>
              </a:rPr>
              <a:t>.</a:t>
            </a:r>
          </a:p>
          <a:p>
            <a:endParaRPr lang="en-US" dirty="0"/>
          </a:p>
        </p:txBody>
      </p:sp>
      <p:sp>
        <p:nvSpPr>
          <p:cNvPr id="4" name="Slide Number Placeholder 3"/>
          <p:cNvSpPr>
            <a:spLocks noGrp="1"/>
          </p:cNvSpPr>
          <p:nvPr>
            <p:ph type="sldNum" sz="quarter" idx="5"/>
          </p:nvPr>
        </p:nvSpPr>
        <p:spPr/>
        <p:txBody>
          <a:bodyPr/>
          <a:lstStyle/>
          <a:p>
            <a:fld id="{535A4317-03A9-564B-8EFE-AC8F1C5D3A8C}" type="slidenum">
              <a:rPr lang="en-US" smtClean="0"/>
              <a:t>4</a:t>
            </a:fld>
            <a:endParaRPr lang="en-US"/>
          </a:p>
        </p:txBody>
      </p:sp>
    </p:spTree>
    <p:extLst>
      <p:ext uri="{BB962C8B-B14F-4D97-AF65-F5344CB8AC3E}">
        <p14:creationId xmlns:p14="http://schemas.microsoft.com/office/powerpoint/2010/main" val="4227584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25D2E-3503-C390-53FE-7B5DC866B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B1236-CC8D-3D02-BA3C-074918025F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FF1CD0-5797-D85B-7592-73B6B5BC6A35}"/>
              </a:ext>
            </a:extLst>
          </p:cNvPr>
          <p:cNvSpPr>
            <a:spLocks noGrp="1"/>
          </p:cNvSpPr>
          <p:nvPr>
            <p:ph type="body" idx="1"/>
          </p:nvPr>
        </p:nvSpPr>
        <p:spPr/>
        <p:txBody>
          <a:bodyPr/>
          <a:lstStyle/>
          <a:p>
            <a:pPr marL="0" indent="0">
              <a:buFontTx/>
              <a:buNone/>
            </a:pPr>
            <a:r>
              <a:rPr lang="en-GB" dirty="0"/>
              <a:t>Some of the clinical signs seen in 2025 with dummy calves</a:t>
            </a:r>
          </a:p>
        </p:txBody>
      </p:sp>
      <p:sp>
        <p:nvSpPr>
          <p:cNvPr id="4" name="Slide Number Placeholder 3">
            <a:extLst>
              <a:ext uri="{FF2B5EF4-FFF2-40B4-BE49-F238E27FC236}">
                <a16:creationId xmlns:a16="http://schemas.microsoft.com/office/drawing/2014/main" id="{9DEEFC2B-2F5E-4843-E41E-DED2D4600309}"/>
              </a:ext>
            </a:extLst>
          </p:cNvPr>
          <p:cNvSpPr>
            <a:spLocks noGrp="1"/>
          </p:cNvSpPr>
          <p:nvPr>
            <p:ph type="sldNum" sz="quarter" idx="5"/>
          </p:nvPr>
        </p:nvSpPr>
        <p:spPr/>
        <p:txBody>
          <a:bodyPr/>
          <a:lstStyle/>
          <a:p>
            <a:fld id="{535A4317-03A9-564B-8EFE-AC8F1C5D3A8C}" type="slidenum">
              <a:rPr lang="en-US" smtClean="0"/>
              <a:t>5</a:t>
            </a:fld>
            <a:endParaRPr lang="en-US"/>
          </a:p>
        </p:txBody>
      </p:sp>
    </p:spTree>
    <p:extLst>
      <p:ext uri="{BB962C8B-B14F-4D97-AF65-F5344CB8AC3E}">
        <p14:creationId xmlns:p14="http://schemas.microsoft.com/office/powerpoint/2010/main" val="1894709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Recent BCVA/SVS vaccination guidance: </a:t>
            </a:r>
            <a:r>
              <a:rPr lang="en-GB" sz="1200" u="sng" kern="1200" dirty="0">
                <a:solidFill>
                  <a:schemeClr val="tx1"/>
                </a:solidFill>
                <a:effectLst/>
                <a:latin typeface="+mn-lt"/>
                <a:ea typeface="+mn-ea"/>
                <a:cs typeface="+mn-cs"/>
                <a:hlinkClick r:id="rId3"/>
              </a:rPr>
              <a:t>https://ruminanthw.org.uk/</a:t>
            </a:r>
            <a:r>
              <a:rPr lang="en-GB" sz="1200" u="sng" kern="1200" dirty="0" err="1">
                <a:solidFill>
                  <a:schemeClr val="tx1"/>
                </a:solidFill>
                <a:effectLst/>
                <a:latin typeface="+mn-lt"/>
                <a:ea typeface="+mn-ea"/>
                <a:cs typeface="+mn-cs"/>
                <a:hlinkClick r:id="rId3"/>
              </a:rPr>
              <a:t>wp</a:t>
            </a:r>
            <a:r>
              <a:rPr lang="en-GB" sz="1200" u="sng" kern="1200" dirty="0">
                <a:solidFill>
                  <a:schemeClr val="tx1"/>
                </a:solidFill>
                <a:effectLst/>
                <a:latin typeface="+mn-lt"/>
                <a:ea typeface="+mn-ea"/>
                <a:cs typeface="+mn-cs"/>
                <a:hlinkClick r:id="rId3"/>
              </a:rPr>
              <a:t>-content/uploads/2026/02/Bluetongue-Vaccination-Fertility-–-an-overview-for-vets-2026.pdf</a:t>
            </a:r>
            <a:endParaRPr lang="en-GB" dirty="0"/>
          </a:p>
          <a:p>
            <a:endParaRPr lang="en-GB" dirty="0"/>
          </a:p>
          <a:p>
            <a:r>
              <a:rPr lang="en-GB" dirty="0"/>
              <a:t>For more information on the vaccines: https://www.gov.uk/guidance/bluetongue-serotype-3-btv-3-vaccination</a:t>
            </a:r>
          </a:p>
        </p:txBody>
      </p:sp>
      <p:sp>
        <p:nvSpPr>
          <p:cNvPr id="4" name="Slide Number Placeholder 3"/>
          <p:cNvSpPr>
            <a:spLocks noGrp="1"/>
          </p:cNvSpPr>
          <p:nvPr>
            <p:ph type="sldNum" sz="quarter" idx="5"/>
          </p:nvPr>
        </p:nvSpPr>
        <p:spPr/>
        <p:txBody>
          <a:bodyPr/>
          <a:lstStyle/>
          <a:p>
            <a:fld id="{535A4317-03A9-564B-8EFE-AC8F1C5D3A8C}" type="slidenum">
              <a:rPr lang="en-US" smtClean="0"/>
              <a:t>6</a:t>
            </a:fld>
            <a:endParaRPr lang="en-US"/>
          </a:p>
        </p:txBody>
      </p:sp>
    </p:spTree>
    <p:extLst>
      <p:ext uri="{BB962C8B-B14F-4D97-AF65-F5344CB8AC3E}">
        <p14:creationId xmlns:p14="http://schemas.microsoft.com/office/powerpoint/2010/main" val="1324267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taken from one of our myth busting graphics – you can find the rest at: https://ruminanthw.org.uk/bluetongue-virus-hub/bluetongue-virus-information-for-vets/battlebluetongue-vet-information/</a:t>
            </a:r>
          </a:p>
        </p:txBody>
      </p:sp>
      <p:sp>
        <p:nvSpPr>
          <p:cNvPr id="4" name="Slide Number Placeholder 3"/>
          <p:cNvSpPr>
            <a:spLocks noGrp="1"/>
          </p:cNvSpPr>
          <p:nvPr>
            <p:ph type="sldNum" sz="quarter" idx="5"/>
          </p:nvPr>
        </p:nvSpPr>
        <p:spPr/>
        <p:txBody>
          <a:bodyPr/>
          <a:lstStyle/>
          <a:p>
            <a:fld id="{535A4317-03A9-564B-8EFE-AC8F1C5D3A8C}" type="slidenum">
              <a:rPr lang="en-US" smtClean="0"/>
              <a:t>7</a:t>
            </a:fld>
            <a:endParaRPr lang="en-US"/>
          </a:p>
        </p:txBody>
      </p:sp>
    </p:spTree>
    <p:extLst>
      <p:ext uri="{BB962C8B-B14F-4D97-AF65-F5344CB8AC3E}">
        <p14:creationId xmlns:p14="http://schemas.microsoft.com/office/powerpoint/2010/main" val="1851832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DBAF3-8920-0F1F-4A3E-E8E8ACD080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23A8B-9371-95AE-21D0-5FF9F5C683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D65A59-D0AE-05F7-D1D3-076E6295F846}"/>
              </a:ext>
            </a:extLst>
          </p:cNvPr>
          <p:cNvSpPr>
            <a:spLocks noGrp="1"/>
          </p:cNvSpPr>
          <p:nvPr>
            <p:ph type="body" idx="1"/>
          </p:nvPr>
        </p:nvSpPr>
        <p:spPr/>
        <p:txBody>
          <a:bodyPr/>
          <a:lstStyle/>
          <a:p>
            <a:pPr marL="0" indent="0">
              <a:buFontTx/>
              <a:buNone/>
            </a:pPr>
            <a:r>
              <a:rPr lang="en-GB" dirty="0"/>
              <a:t>It is important to note that Bluetongue virus can have a severe impact on fertility. </a:t>
            </a:r>
          </a:p>
          <a:p>
            <a:pPr marL="0" indent="0">
              <a:buFontTx/>
              <a:buNone/>
            </a:pPr>
            <a:endParaRPr lang="en-GB" dirty="0"/>
          </a:p>
          <a:p>
            <a:pPr marL="0" indent="0">
              <a:buFontTx/>
              <a:buNone/>
            </a:pPr>
            <a:r>
              <a:rPr lang="en-GB" dirty="0"/>
              <a:t>In contrast, there is no evidence to suggest that the BTV vaccines will have a negative impact on fertility. Millions of doses have been sold across Europe and data has been collected with no evidence to suggest ill effect on fertility from BTV-3 vaccination.</a:t>
            </a:r>
          </a:p>
          <a:p>
            <a:endParaRPr lang="en-GB" dirty="0"/>
          </a:p>
        </p:txBody>
      </p:sp>
      <p:sp>
        <p:nvSpPr>
          <p:cNvPr id="4" name="Slide Number Placeholder 3">
            <a:extLst>
              <a:ext uri="{FF2B5EF4-FFF2-40B4-BE49-F238E27FC236}">
                <a16:creationId xmlns:a16="http://schemas.microsoft.com/office/drawing/2014/main" id="{7952EAB2-B116-6BB0-D149-341DAE9EDD40}"/>
              </a:ext>
            </a:extLst>
          </p:cNvPr>
          <p:cNvSpPr>
            <a:spLocks noGrp="1"/>
          </p:cNvSpPr>
          <p:nvPr>
            <p:ph type="sldNum" sz="quarter" idx="5"/>
          </p:nvPr>
        </p:nvSpPr>
        <p:spPr/>
        <p:txBody>
          <a:bodyPr/>
          <a:lstStyle/>
          <a:p>
            <a:fld id="{535A4317-03A9-564B-8EFE-AC8F1C5D3A8C}" type="slidenum">
              <a:rPr lang="en-US" smtClean="0"/>
              <a:t>8</a:t>
            </a:fld>
            <a:endParaRPr lang="en-US"/>
          </a:p>
        </p:txBody>
      </p:sp>
    </p:spTree>
    <p:extLst>
      <p:ext uri="{BB962C8B-B14F-4D97-AF65-F5344CB8AC3E}">
        <p14:creationId xmlns:p14="http://schemas.microsoft.com/office/powerpoint/2010/main" val="43764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 to resources:</a:t>
            </a:r>
          </a:p>
          <a:p>
            <a:r>
              <a:rPr lang="en-GB" sz="1200" b="1" kern="1200" dirty="0">
                <a:solidFill>
                  <a:schemeClr val="tx1"/>
                </a:solidFill>
                <a:effectLst/>
                <a:latin typeface="+mn-lt"/>
                <a:ea typeface="+mn-ea"/>
                <a:cs typeface="+mn-cs"/>
              </a:rPr>
              <a:t>Bluetongue Movements Checker</a:t>
            </a:r>
            <a:r>
              <a:rPr lang="en-GB" sz="1200" kern="1200" dirty="0">
                <a:solidFill>
                  <a:schemeClr val="tx1"/>
                </a:solidFill>
                <a:effectLst/>
                <a:latin typeface="+mn-lt"/>
                <a:ea typeface="+mn-ea"/>
                <a:cs typeface="+mn-cs"/>
              </a:rPr>
              <a:t> – allows you to find the correct advice and licensing requirements for moving animals within or across a border within GB: https://ruminanthw.org.uk/bluetongue-virus-hub/bluetongue-movements-checker/ </a:t>
            </a:r>
            <a:endParaRPr lang="en-GB" sz="1200" u="sng" kern="1200" dirty="0">
              <a:solidFill>
                <a:schemeClr val="tx1"/>
              </a:solidFill>
              <a:effectLst/>
              <a:latin typeface="+mn-lt"/>
              <a:ea typeface="+mn-ea"/>
              <a:cs typeface="+mn-cs"/>
            </a:endParaRPr>
          </a:p>
          <a:p>
            <a:endParaRPr lang="en-GB" sz="1200" u="sng"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BTV-3 Vaccination Finance Calculators </a:t>
            </a:r>
            <a:r>
              <a:rPr lang="en-GB" sz="1200" kern="1200" dirty="0">
                <a:solidFill>
                  <a:schemeClr val="tx1"/>
                </a:solidFill>
                <a:effectLst/>
                <a:latin typeface="+mn-lt"/>
                <a:ea typeface="+mn-ea"/>
                <a:cs typeface="+mn-cs"/>
              </a:rPr>
              <a:t>– allow you to calculate how much it will cost you to vaccinate your stock against BTV-3 and compare this with how much vaccinating could save you if you were to have bluetongue on your farm</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Beef –  https://ahdb.org.uk/knowledge-library/btv-3-vaccination-finance-calculator-beef</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Sheep – https://ahdb.org.uk/knowledge-library/btv-3-vaccination-finance-calculator-sheep</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Dairy - https://ahdb.org.uk/knowledge-library/btv-3-vaccination-finance-calculator-dairy</a:t>
            </a:r>
            <a:endParaRPr lang="en-GB" sz="1200" u="sng" kern="1200" dirty="0">
              <a:solidFill>
                <a:schemeClr val="tx1"/>
              </a:solidFill>
              <a:effectLst/>
              <a:latin typeface="+mn-lt"/>
              <a:ea typeface="+mn-ea"/>
              <a:cs typeface="+mn-cs"/>
            </a:endParaRPr>
          </a:p>
          <a:p>
            <a:endParaRPr lang="en-GB" sz="1200" u="sng"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Vaccine Decision Maker Tool – </a:t>
            </a:r>
            <a:r>
              <a:rPr lang="en-GB" sz="1200" kern="1200" dirty="0">
                <a:solidFill>
                  <a:schemeClr val="tx1"/>
                </a:solidFill>
                <a:effectLst/>
                <a:latin typeface="+mn-lt"/>
                <a:ea typeface="+mn-ea"/>
                <a:cs typeface="+mn-cs"/>
              </a:rPr>
              <a:t>developed to start conversations between farmers and their vets about the farms risk to BTV-3 and whether vaccination is right for your farm: https://ruminanthw.org.uk/wp-content/uploads/2025/02/BattleBluetongue-vaccine-decision-maker-tool-February-2025-.pdf</a:t>
            </a:r>
            <a:endParaRPr lang="en-GB" sz="1200" u="sng" kern="1200" dirty="0">
              <a:solidFill>
                <a:schemeClr val="tx1"/>
              </a:solidFill>
              <a:effectLst/>
              <a:latin typeface="+mn-lt"/>
              <a:ea typeface="+mn-ea"/>
              <a:cs typeface="+mn-cs"/>
            </a:endParaRPr>
          </a:p>
          <a:p>
            <a:endParaRPr lang="en-GB" sz="1200" u="sng"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Vaccine Comparison Tables – </a:t>
            </a:r>
            <a:r>
              <a:rPr lang="en-GB" sz="1200" kern="1200" dirty="0">
                <a:solidFill>
                  <a:schemeClr val="tx1"/>
                </a:solidFill>
                <a:effectLst/>
                <a:latin typeface="+mn-lt"/>
                <a:ea typeface="+mn-ea"/>
                <a:cs typeface="+mn-cs"/>
              </a:rPr>
              <a:t>allow you to compare the properties of the three BTV-3 vaccines and their claims: https://ruminanthw.org.uk/wp-content/uploads/2025/07/Updated-BTV-Vaccines-comparison-table-10.07.25.pdf</a:t>
            </a:r>
            <a:endParaRPr lang="en-GB" sz="1200" u="sng" kern="1200" dirty="0">
              <a:solidFill>
                <a:schemeClr val="tx1"/>
              </a:solidFill>
              <a:effectLst/>
              <a:latin typeface="+mn-lt"/>
              <a:ea typeface="+mn-ea"/>
              <a:cs typeface="+mn-cs"/>
            </a:endParaRPr>
          </a:p>
          <a:p>
            <a:endParaRPr lang="en-GB" sz="1200" u="sng"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Bluetongue Myth Busting Series –</a:t>
            </a:r>
            <a:r>
              <a:rPr lang="en-GB" sz="1200" kern="1200" dirty="0">
                <a:solidFill>
                  <a:schemeClr val="tx1"/>
                </a:solidFill>
                <a:effectLst/>
                <a:latin typeface="+mn-lt"/>
                <a:ea typeface="+mn-ea"/>
                <a:cs typeface="+mn-cs"/>
              </a:rPr>
              <a:t> a series of graphics designed to stamp out rumours circulating about bluetongue and the vaccines available: https://ruminanthw.org.uk/bluetongue-virus-hub/bluetongue-virus-information-for-vets/battlebluetongue-vet-information/</a:t>
            </a:r>
            <a:endParaRPr lang="en-US" dirty="0"/>
          </a:p>
        </p:txBody>
      </p:sp>
      <p:sp>
        <p:nvSpPr>
          <p:cNvPr id="4" name="Slide Number Placeholder 3"/>
          <p:cNvSpPr>
            <a:spLocks noGrp="1"/>
          </p:cNvSpPr>
          <p:nvPr>
            <p:ph type="sldNum" sz="quarter" idx="5"/>
          </p:nvPr>
        </p:nvSpPr>
        <p:spPr/>
        <p:txBody>
          <a:bodyPr/>
          <a:lstStyle/>
          <a:p>
            <a:fld id="{535A4317-03A9-564B-8EFE-AC8F1C5D3A8C}" type="slidenum">
              <a:rPr lang="en-US" smtClean="0"/>
              <a:t>9</a:t>
            </a:fld>
            <a:endParaRPr lang="en-US"/>
          </a:p>
        </p:txBody>
      </p:sp>
    </p:spTree>
    <p:extLst>
      <p:ext uri="{BB962C8B-B14F-4D97-AF65-F5344CB8AC3E}">
        <p14:creationId xmlns:p14="http://schemas.microsoft.com/office/powerpoint/2010/main" val="3460686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p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3B706A-99A3-7A44-6248-F36354C93BA5}"/>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13" name="Title Placeholder 1">
            <a:extLst>
              <a:ext uri="{FF2B5EF4-FFF2-40B4-BE49-F238E27FC236}">
                <a16:creationId xmlns:a16="http://schemas.microsoft.com/office/drawing/2014/main" id="{7E8FEB5B-B871-F75D-4990-7FAB7146B070}"/>
              </a:ext>
            </a:extLst>
          </p:cNvPr>
          <p:cNvSpPr>
            <a:spLocks noGrp="1"/>
          </p:cNvSpPr>
          <p:nvPr>
            <p:ph type="title"/>
          </p:nvPr>
        </p:nvSpPr>
        <p:spPr>
          <a:xfrm>
            <a:off x="469918" y="3911798"/>
            <a:ext cx="6978846" cy="978729"/>
          </a:xfrm>
          <a:prstGeom prst="rect">
            <a:avLst/>
          </a:prstGeom>
        </p:spPr>
        <p:txBody>
          <a:bodyPr vert="horz" lIns="91440" tIns="45720" rIns="91440" bIns="45720" rtlCol="0" anchor="ctr">
            <a:spAutoFit/>
          </a:bodyPr>
          <a:lstStyle>
            <a:lvl1pPr>
              <a:defRPr>
                <a:solidFill>
                  <a:srgbClr val="F9F7F2"/>
                </a:solidFill>
              </a:defRPr>
            </a:lvl1pPr>
          </a:lstStyle>
          <a:p>
            <a:r>
              <a:rPr lang="en-US"/>
              <a:t>Click to edit Master title style</a:t>
            </a:r>
          </a:p>
        </p:txBody>
      </p:sp>
    </p:spTree>
    <p:extLst>
      <p:ext uri="{BB962C8B-B14F-4D97-AF65-F5344CB8AC3E}">
        <p14:creationId xmlns:p14="http://schemas.microsoft.com/office/powerpoint/2010/main" val="2601591731"/>
      </p:ext>
    </p:extLst>
  </p:cSld>
  <p:clrMapOvr>
    <a:masterClrMapping/>
  </p:clrMapOvr>
  <p:extLst>
    <p:ext uri="{DCECCB84-F9BA-43D5-87BE-67443E8EF086}">
      <p15:sldGuideLst xmlns:p15="http://schemas.microsoft.com/office/powerpoint/2012/main">
        <p15:guide id="1" pos="347" userDrawn="1">
          <p15:clr>
            <a:srgbClr val="FBAE40"/>
          </p15:clr>
        </p15:guide>
        <p15:guide id="2" pos="7355" userDrawn="1">
          <p15:clr>
            <a:srgbClr val="FBAE40"/>
          </p15:clr>
        </p15:guide>
        <p15:guide id="3" orient="horz" pos="346" userDrawn="1">
          <p15:clr>
            <a:srgbClr val="FBAE40"/>
          </p15:clr>
        </p15:guide>
        <p15:guide id="4" orient="horz" pos="397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PPT sty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4E7BC5-D619-716A-A3AB-1FA099325C3F}"/>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A62D4F9-3956-ED9B-7040-EBDDEE8B8781}"/>
              </a:ext>
            </a:extLst>
          </p:cNvPr>
          <p:cNvSpPr>
            <a:spLocks noGrp="1"/>
          </p:cNvSpPr>
          <p:nvPr>
            <p:ph type="title"/>
          </p:nvPr>
        </p:nvSpPr>
        <p:spPr>
          <a:xfrm>
            <a:off x="838200" y="854561"/>
            <a:ext cx="10515600" cy="535531"/>
          </a:xfrm>
        </p:spPr>
        <p:txBody>
          <a:bodyPr>
            <a:spAutoFit/>
          </a:bodyPr>
          <a:lstStyle/>
          <a:p>
            <a:r>
              <a:rPr lang="en-US"/>
              <a:t>Click to edit Master title style</a:t>
            </a:r>
          </a:p>
        </p:txBody>
      </p:sp>
      <p:sp>
        <p:nvSpPr>
          <p:cNvPr id="5" name="Text Placeholder 4">
            <a:extLst>
              <a:ext uri="{FF2B5EF4-FFF2-40B4-BE49-F238E27FC236}">
                <a16:creationId xmlns:a16="http://schemas.microsoft.com/office/drawing/2014/main" id="{C8283348-E60E-8ACF-8381-09FA58B573BC}"/>
              </a:ext>
            </a:extLst>
          </p:cNvPr>
          <p:cNvSpPr>
            <a:spLocks noGrp="1"/>
          </p:cNvSpPr>
          <p:nvPr>
            <p:ph type="body" sz="quarter" idx="10" hasCustomPrompt="1"/>
          </p:nvPr>
        </p:nvSpPr>
        <p:spPr>
          <a:xfrm>
            <a:off x="839789" y="1562100"/>
            <a:ext cx="6167186" cy="315086"/>
          </a:xfrm>
        </p:spPr>
        <p:txBody>
          <a:bodyPr numCol="1">
            <a:spAutoFit/>
          </a:bodyPr>
          <a:lstStyle/>
          <a:p>
            <a:pPr lvl="0"/>
            <a:r>
              <a:rPr lang="en-GB"/>
              <a:t>Body copy </a:t>
            </a:r>
          </a:p>
        </p:txBody>
      </p:sp>
      <p:sp>
        <p:nvSpPr>
          <p:cNvPr id="7" name="Picture Placeholder 6">
            <a:extLst>
              <a:ext uri="{FF2B5EF4-FFF2-40B4-BE49-F238E27FC236}">
                <a16:creationId xmlns:a16="http://schemas.microsoft.com/office/drawing/2014/main" id="{F08E2447-D9C4-5D18-D9FE-2C589CF68E85}"/>
              </a:ext>
            </a:extLst>
          </p:cNvPr>
          <p:cNvSpPr>
            <a:spLocks noGrp="1"/>
          </p:cNvSpPr>
          <p:nvPr>
            <p:ph type="pic" sz="quarter" idx="11"/>
          </p:nvPr>
        </p:nvSpPr>
        <p:spPr>
          <a:xfrm>
            <a:off x="7222733" y="1562100"/>
            <a:ext cx="4131067" cy="3563938"/>
          </a:xfrm>
        </p:spPr>
        <p:txBody>
          <a:bodyPr/>
          <a:lstStyle/>
          <a:p>
            <a:r>
              <a:rPr lang="en-US"/>
              <a:t>Click icon to add picture</a:t>
            </a:r>
          </a:p>
        </p:txBody>
      </p:sp>
    </p:spTree>
    <p:extLst>
      <p:ext uri="{BB962C8B-B14F-4D97-AF65-F5344CB8AC3E}">
        <p14:creationId xmlns:p14="http://schemas.microsoft.com/office/powerpoint/2010/main" val="653796370"/>
      </p:ext>
    </p:extLst>
  </p:cSld>
  <p:clrMapOvr>
    <a:masterClrMapping/>
  </p:clrMapOvr>
  <p:extLst>
    <p:ext uri="{DCECCB84-F9BA-43D5-87BE-67443E8EF086}">
      <p15:sldGuideLst xmlns:p15="http://schemas.microsoft.com/office/powerpoint/2012/main">
        <p15:guide id="1" pos="529" userDrawn="1">
          <p15:clr>
            <a:srgbClr val="FBAE40"/>
          </p15:clr>
        </p15:guide>
        <p15:guide id="2" pos="7151" userDrawn="1">
          <p15:clr>
            <a:srgbClr val="FBAE40"/>
          </p15:clr>
        </p15:guide>
        <p15:guide id="3" orient="horz" pos="3589" userDrawn="1">
          <p15:clr>
            <a:srgbClr val="FBAE40"/>
          </p15:clr>
        </p15:guide>
        <p15:guide id="4" orient="horz" pos="48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PPT style, continu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1BD70B-DA64-8C69-6471-7BE886E5886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51502925-CA10-CAEE-2890-45267B12CEEA}"/>
              </a:ext>
            </a:extLst>
          </p:cNvPr>
          <p:cNvSpPr>
            <a:spLocks noGrp="1"/>
          </p:cNvSpPr>
          <p:nvPr>
            <p:ph type="body" sz="quarter" idx="10" hasCustomPrompt="1"/>
          </p:nvPr>
        </p:nvSpPr>
        <p:spPr>
          <a:xfrm>
            <a:off x="839788" y="836613"/>
            <a:ext cx="6167186" cy="315086"/>
          </a:xfrm>
        </p:spPr>
        <p:txBody>
          <a:bodyPr numCol="1">
            <a:spAutoFit/>
          </a:bodyPr>
          <a:lstStyle/>
          <a:p>
            <a:pPr lvl="0"/>
            <a:r>
              <a:rPr lang="en-GB"/>
              <a:t>Body copy continued </a:t>
            </a:r>
          </a:p>
        </p:txBody>
      </p:sp>
      <p:sp>
        <p:nvSpPr>
          <p:cNvPr id="4" name="Picture Placeholder 6">
            <a:extLst>
              <a:ext uri="{FF2B5EF4-FFF2-40B4-BE49-F238E27FC236}">
                <a16:creationId xmlns:a16="http://schemas.microsoft.com/office/drawing/2014/main" id="{450BDA27-E34D-A78A-EAC2-F62A6ED5011B}"/>
              </a:ext>
            </a:extLst>
          </p:cNvPr>
          <p:cNvSpPr>
            <a:spLocks noGrp="1"/>
          </p:cNvSpPr>
          <p:nvPr>
            <p:ph type="pic" sz="quarter" idx="11"/>
          </p:nvPr>
        </p:nvSpPr>
        <p:spPr>
          <a:xfrm>
            <a:off x="7222732" y="836613"/>
            <a:ext cx="4131067" cy="4743602"/>
          </a:xfrm>
        </p:spPr>
        <p:txBody>
          <a:bodyPr/>
          <a:lstStyle/>
          <a:p>
            <a:r>
              <a:rPr lang="en-US"/>
              <a:t>Click icon to add picture</a:t>
            </a:r>
          </a:p>
        </p:txBody>
      </p:sp>
      <p:pic>
        <p:nvPicPr>
          <p:cNvPr id="2" name="Picture 1">
            <a:extLst>
              <a:ext uri="{FF2B5EF4-FFF2-40B4-BE49-F238E27FC236}">
                <a16:creationId xmlns:a16="http://schemas.microsoft.com/office/drawing/2014/main" id="{3CF1B4D4-04A8-AF65-F850-A541041773F0}"/>
              </a:ext>
            </a:extLst>
          </p:cNvPr>
          <p:cNvPicPr>
            <a:picLocks noChangeAspect="1"/>
          </p:cNvPicPr>
          <p:nvPr userDrawn="1"/>
        </p:nvPicPr>
        <p:blipFill>
          <a:blip r:embed="rId3"/>
          <a:stretch>
            <a:fillRect/>
          </a:stretch>
        </p:blipFill>
        <p:spPr>
          <a:xfrm>
            <a:off x="4757791" y="5685063"/>
            <a:ext cx="2676417" cy="1068089"/>
          </a:xfrm>
          <a:prstGeom prst="rect">
            <a:avLst/>
          </a:prstGeom>
        </p:spPr>
      </p:pic>
      <p:sp>
        <p:nvSpPr>
          <p:cNvPr id="7" name="Text Placeholder 6">
            <a:extLst>
              <a:ext uri="{FF2B5EF4-FFF2-40B4-BE49-F238E27FC236}">
                <a16:creationId xmlns:a16="http://schemas.microsoft.com/office/drawing/2014/main" id="{6B94C812-50A5-7928-2E7C-30261E4729C8}"/>
              </a:ext>
            </a:extLst>
          </p:cNvPr>
          <p:cNvSpPr>
            <a:spLocks noGrp="1"/>
          </p:cNvSpPr>
          <p:nvPr>
            <p:ph type="body" sz="quarter" idx="12" hasCustomPrompt="1"/>
          </p:nvPr>
        </p:nvSpPr>
        <p:spPr>
          <a:xfrm>
            <a:off x="839788" y="281944"/>
            <a:ext cx="6167437" cy="341632"/>
          </a:xfrm>
        </p:spPr>
        <p:txBody>
          <a:bodyPr/>
          <a:lstStyle/>
          <a:p>
            <a:pPr lvl="2"/>
            <a:r>
              <a:rPr lang="en-GB"/>
              <a:t>Third level</a:t>
            </a:r>
            <a:endParaRPr lang="en-US"/>
          </a:p>
        </p:txBody>
      </p:sp>
    </p:spTree>
    <p:extLst>
      <p:ext uri="{BB962C8B-B14F-4D97-AF65-F5344CB8AC3E}">
        <p14:creationId xmlns:p14="http://schemas.microsoft.com/office/powerpoint/2010/main" val="892500421"/>
      </p:ext>
    </p:extLst>
  </p:cSld>
  <p:clrMapOvr>
    <a:masterClrMapping/>
  </p:clrMapOvr>
  <p:extLst>
    <p:ext uri="{DCECCB84-F9BA-43D5-87BE-67443E8EF086}">
      <p15:sldGuideLst xmlns:p15="http://schemas.microsoft.com/office/powerpoint/2012/main">
        <p15:guide id="1" orient="horz" pos="164" userDrawn="1">
          <p15:clr>
            <a:srgbClr val="FBAE40"/>
          </p15:clr>
        </p15:guide>
        <p15:guide id="2" pos="529" userDrawn="1">
          <p15:clr>
            <a:srgbClr val="FBAE40"/>
          </p15:clr>
        </p15:guide>
        <p15:guide id="3" orient="horz" pos="3521" userDrawn="1">
          <p15:clr>
            <a:srgbClr val="FBAE40"/>
          </p15:clr>
        </p15:guide>
        <p15:guide id="4" pos="715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76B55D-B9E6-FB47-A7B9-3237F11E34DB}"/>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1D0F3936-8255-FE1D-8C97-CCD7B6E3AA5F}"/>
              </a:ext>
            </a:extLst>
          </p:cNvPr>
          <p:cNvSpPr>
            <a:spLocks noGrp="1"/>
          </p:cNvSpPr>
          <p:nvPr>
            <p:ph type="body" sz="quarter" idx="10" hasCustomPrompt="1"/>
          </p:nvPr>
        </p:nvSpPr>
        <p:spPr>
          <a:xfrm>
            <a:off x="7247561" y="544709"/>
            <a:ext cx="3606230" cy="297771"/>
          </a:xfrm>
        </p:spPr>
        <p:txBody>
          <a:bodyPr/>
          <a:lstStyle>
            <a:lvl5pPr algn="r">
              <a:defRPr/>
            </a:lvl5pPr>
          </a:lstStyle>
          <a:p>
            <a:pPr lvl="4"/>
            <a:r>
              <a:rPr lang="en-GB"/>
              <a:t>Fifth level</a:t>
            </a:r>
            <a:endParaRPr lang="en-US"/>
          </a:p>
        </p:txBody>
      </p:sp>
      <p:pic>
        <p:nvPicPr>
          <p:cNvPr id="3" name="Picture 2">
            <a:extLst>
              <a:ext uri="{FF2B5EF4-FFF2-40B4-BE49-F238E27FC236}">
                <a16:creationId xmlns:a16="http://schemas.microsoft.com/office/drawing/2014/main" id="{507418DC-C0B7-5C4E-D8CD-B985E17A3F3A}"/>
              </a:ext>
            </a:extLst>
          </p:cNvPr>
          <p:cNvPicPr>
            <a:picLocks noChangeAspect="1"/>
          </p:cNvPicPr>
          <p:nvPr userDrawn="1"/>
        </p:nvPicPr>
        <p:blipFill>
          <a:blip r:embed="rId3"/>
          <a:stretch>
            <a:fillRect/>
          </a:stretch>
        </p:blipFill>
        <p:spPr>
          <a:xfrm>
            <a:off x="9515583" y="5785018"/>
            <a:ext cx="2676417" cy="1068089"/>
          </a:xfrm>
          <a:prstGeom prst="rect">
            <a:avLst/>
          </a:prstGeom>
        </p:spPr>
      </p:pic>
    </p:spTree>
    <p:extLst>
      <p:ext uri="{BB962C8B-B14F-4D97-AF65-F5344CB8AC3E}">
        <p14:creationId xmlns:p14="http://schemas.microsoft.com/office/powerpoint/2010/main" val="361633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4974C-1AF6-FB1A-A0B0-80A038088B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0248CF6-2136-048B-F426-F008BB87E4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020ABB6-93B8-1E9F-7715-2873FA0C3BEF}"/>
              </a:ext>
            </a:extLst>
          </p:cNvPr>
          <p:cNvSpPr>
            <a:spLocks noGrp="1"/>
          </p:cNvSpPr>
          <p:nvPr>
            <p:ph type="dt" sz="half" idx="10"/>
          </p:nvPr>
        </p:nvSpPr>
        <p:spPr/>
        <p:txBody>
          <a:bodyPr/>
          <a:lstStyle/>
          <a:p>
            <a:fld id="{F2DAAB21-7761-4514-A5C4-AFE68470DA0C}" type="datetimeFigureOut">
              <a:rPr lang="en-GB" smtClean="0"/>
              <a:t>06/02/2026</a:t>
            </a:fld>
            <a:endParaRPr lang="en-GB"/>
          </a:p>
        </p:txBody>
      </p:sp>
      <p:sp>
        <p:nvSpPr>
          <p:cNvPr id="5" name="Footer Placeholder 4">
            <a:extLst>
              <a:ext uri="{FF2B5EF4-FFF2-40B4-BE49-F238E27FC236}">
                <a16:creationId xmlns:a16="http://schemas.microsoft.com/office/drawing/2014/main" id="{D61CC6C0-B87A-6626-1E1D-FFD7463E31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C963C-CFF3-2864-C0BC-5F09B06F639B}"/>
              </a:ext>
            </a:extLst>
          </p:cNvPr>
          <p:cNvSpPr>
            <a:spLocks noGrp="1"/>
          </p:cNvSpPr>
          <p:nvPr>
            <p:ph type="sldNum" sz="quarter" idx="12"/>
          </p:nvPr>
        </p:nvSpPr>
        <p:spPr/>
        <p:txBody>
          <a:bodyPr/>
          <a:lstStyle/>
          <a:p>
            <a:fld id="{BC65BAB3-A8AF-4F56-B41F-16E15A1B248C}" type="slidenum">
              <a:rPr lang="en-GB" smtClean="0"/>
              <a:t>‹#›</a:t>
            </a:fld>
            <a:endParaRPr lang="en-GB"/>
          </a:p>
        </p:txBody>
      </p:sp>
    </p:spTree>
    <p:extLst>
      <p:ext uri="{BB962C8B-B14F-4D97-AF65-F5344CB8AC3E}">
        <p14:creationId xmlns:p14="http://schemas.microsoft.com/office/powerpoint/2010/main" val="4025085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A9B468-233A-D075-C1F4-BC21E7ADB482}"/>
              </a:ext>
            </a:extLst>
          </p:cNvPr>
          <p:cNvSpPr>
            <a:spLocks noGrp="1"/>
          </p:cNvSpPr>
          <p:nvPr>
            <p:ph type="title"/>
          </p:nvPr>
        </p:nvSpPr>
        <p:spPr>
          <a:xfrm>
            <a:off x="838200" y="836613"/>
            <a:ext cx="10515600" cy="45793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22A265-FBE8-8454-387C-C95AB20F06BB}"/>
              </a:ext>
            </a:extLst>
          </p:cNvPr>
          <p:cNvSpPr>
            <a:spLocks noGrp="1"/>
          </p:cNvSpPr>
          <p:nvPr>
            <p:ph type="body" idx="1"/>
          </p:nvPr>
        </p:nvSpPr>
        <p:spPr>
          <a:xfrm>
            <a:off x="839788" y="1491501"/>
            <a:ext cx="10515600" cy="1825628"/>
          </a:xfrm>
          <a:prstGeom prst="rect">
            <a:avLst/>
          </a:prstGeom>
        </p:spPr>
        <p:txBody>
          <a:bodyPr vert="horz" lIns="91440" tIns="45720" rIns="91440" bIns="45720" rtlCol="0">
            <a:spAutoFit/>
          </a:bodyPr>
          <a:lstStyle/>
          <a:p>
            <a:pPr lvl="0"/>
            <a:r>
              <a:rPr lang="en-GB"/>
              <a:t>Body copy</a:t>
            </a:r>
          </a:p>
          <a:p>
            <a:pPr lvl="1"/>
            <a:r>
              <a:rPr lang="en-GB"/>
              <a:t>Q&amp;A question</a:t>
            </a:r>
          </a:p>
          <a:p>
            <a:pPr lvl="2"/>
            <a:r>
              <a:rPr lang="en-GB"/>
              <a:t>Page continued</a:t>
            </a:r>
          </a:p>
          <a:p>
            <a:pPr lvl="3"/>
            <a:r>
              <a:rPr lang="en-GB"/>
              <a:t>Pull out text or quote </a:t>
            </a:r>
          </a:p>
          <a:p>
            <a:pPr lvl="4"/>
            <a:r>
              <a:rPr lang="en-GB"/>
              <a:t>Style for black background</a:t>
            </a:r>
          </a:p>
          <a:p>
            <a:pPr lvl="4"/>
            <a:endParaRPr lang="en-US"/>
          </a:p>
        </p:txBody>
      </p:sp>
    </p:spTree>
    <p:extLst>
      <p:ext uri="{BB962C8B-B14F-4D97-AF65-F5344CB8AC3E}">
        <p14:creationId xmlns:p14="http://schemas.microsoft.com/office/powerpoint/2010/main" val="117520523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5" r:id="rId5"/>
  </p:sldLayoutIdLst>
  <p:txStyles>
    <p:titleStyle>
      <a:lvl1pPr algn="l" defTabSz="914400" rtl="0" eaLnBrk="1" latinLnBrk="0" hangingPunct="1">
        <a:lnSpc>
          <a:spcPct val="90000"/>
        </a:lnSpc>
        <a:spcBef>
          <a:spcPct val="0"/>
        </a:spcBef>
        <a:buNone/>
        <a:defRPr sz="3200" b="1" i="0" kern="1200" cap="all" baseline="0">
          <a:solidFill>
            <a:schemeClr val="tx1"/>
          </a:solidFill>
          <a:latin typeface="Arial Black" panose="020B0604020202020204" pitchFamily="34" charset="0"/>
          <a:ea typeface="+mj-ea"/>
          <a:cs typeface="Arial Black" panose="020B0604020202020204" pitchFamily="34" charset="0"/>
        </a:defRPr>
      </a:lvl1pPr>
    </p:titleStyle>
    <p:bodyStyle>
      <a:lvl1pPr marL="9525" indent="0" algn="l" defTabSz="914400" rtl="0" eaLnBrk="1" latinLnBrk="0" hangingPunct="1">
        <a:lnSpc>
          <a:spcPct val="90000"/>
        </a:lnSpc>
        <a:spcBef>
          <a:spcPts val="1000"/>
        </a:spcBef>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9525" indent="0" algn="l" defTabSz="914400" rtl="0" eaLnBrk="1" latinLnBrk="0" hangingPunct="1">
        <a:lnSpc>
          <a:spcPct val="90000"/>
        </a:lnSpc>
        <a:spcBef>
          <a:spcPts val="500"/>
        </a:spcBef>
        <a:buFont typeface="Arial" panose="020B0604020202020204" pitchFamily="34" charset="0"/>
        <a:buNone/>
        <a:tabLst/>
        <a:defRPr sz="1600" b="1" i="0" kern="1200" cap="all" baseline="0">
          <a:solidFill>
            <a:srgbClr val="0391D4"/>
          </a:solidFill>
          <a:latin typeface="Arial" panose="020B0604020202020204" pitchFamily="34" charset="0"/>
          <a:ea typeface="+mn-ea"/>
          <a:cs typeface="Arial" panose="020B0604020202020204" pitchFamily="34" charset="0"/>
        </a:defRPr>
      </a:lvl2pPr>
      <a:lvl3pPr marL="9525" indent="0" algn="l" defTabSz="914400" rtl="0" eaLnBrk="1" latinLnBrk="0" hangingPunct="1">
        <a:lnSpc>
          <a:spcPct val="90000"/>
        </a:lnSpc>
        <a:spcBef>
          <a:spcPts val="500"/>
        </a:spcBef>
        <a:buFont typeface="Arial" panose="020B0604020202020204" pitchFamily="34" charset="0"/>
        <a:buNone/>
        <a:tabLst/>
        <a:defRPr sz="1800" b="1" i="0" kern="1200" cap="all" baseline="0">
          <a:solidFill>
            <a:schemeClr val="tx1"/>
          </a:solidFill>
          <a:latin typeface="Arial" panose="020B0604020202020204" pitchFamily="34" charset="0"/>
          <a:ea typeface="+mn-ea"/>
          <a:cs typeface="Arial" panose="020B0604020202020204" pitchFamily="34" charset="0"/>
        </a:defRPr>
      </a:lvl3pPr>
      <a:lvl4pPr marL="9525" indent="0" algn="l" defTabSz="914400" rtl="0" eaLnBrk="1" latinLnBrk="0" hangingPunct="1">
        <a:lnSpc>
          <a:spcPct val="90000"/>
        </a:lnSpc>
        <a:spcBef>
          <a:spcPts val="500"/>
        </a:spcBef>
        <a:buFont typeface="Arial" panose="020B0604020202020204" pitchFamily="34" charset="0"/>
        <a:buNone/>
        <a:tabLst/>
        <a:defRPr sz="2000" b="1" i="0" kern="1200" cap="all" baseline="0">
          <a:solidFill>
            <a:srgbClr val="0391D4"/>
          </a:solidFill>
          <a:latin typeface="Arial Black" panose="020B0604020202020204" pitchFamily="34" charset="0"/>
          <a:ea typeface="+mn-ea"/>
          <a:cs typeface="Arial Black" panose="020B0604020202020204" pitchFamily="34" charset="0"/>
        </a:defRPr>
      </a:lvl4pPr>
      <a:lvl5pPr marL="9525" indent="0" algn="l" defTabSz="914400" rtl="0" eaLnBrk="1" latinLnBrk="0" hangingPunct="1">
        <a:lnSpc>
          <a:spcPct val="90000"/>
        </a:lnSpc>
        <a:spcBef>
          <a:spcPts val="500"/>
        </a:spcBef>
        <a:buFont typeface="Arial" panose="020B0604020202020204" pitchFamily="34" charset="0"/>
        <a:buNone/>
        <a:tabLst/>
        <a:defRPr sz="1600" b="0" i="0" kern="1200">
          <a:solidFill>
            <a:srgbClr val="F9F7F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JWM-sFU7JDs&amp;list=PLMqHaMTmCzTGvSFFYq1duTuuxrx8aI8xK&amp;index=12"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hyperlink" Target="https://ruminanthw.org.uk/wp-content/uploads/2025/07/Updated-BTV-Vaccines-comparison-table-10.07.25.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ruminanthw.org.uk/wp-content/uploads/2026/02/Bluetongue-Vaccination-Fertility-&#8211;-an-overview-for-vets-2026.pdf"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F456-4F0A-0CF8-44A1-A6837FE6E2CB}"/>
              </a:ext>
            </a:extLst>
          </p:cNvPr>
          <p:cNvSpPr>
            <a:spLocks noGrp="1"/>
          </p:cNvSpPr>
          <p:nvPr>
            <p:ph type="title"/>
          </p:nvPr>
        </p:nvSpPr>
        <p:spPr>
          <a:xfrm>
            <a:off x="469918" y="3601022"/>
            <a:ext cx="6978846" cy="2114425"/>
          </a:xfrm>
        </p:spPr>
        <p:txBody>
          <a:bodyPr/>
          <a:lstStyle/>
          <a:p>
            <a:br>
              <a:rPr lang="en-US" dirty="0"/>
            </a:br>
            <a:r>
              <a:rPr lang="en-US" dirty="0"/>
              <a:t>Key information &amp; vaccination reminders</a:t>
            </a:r>
            <a:br>
              <a:rPr lang="en-US" dirty="0"/>
            </a:br>
            <a:br>
              <a:rPr lang="en-US" dirty="0"/>
            </a:br>
            <a:r>
              <a:rPr lang="en-US" sz="1800" dirty="0"/>
              <a:t>February 2026</a:t>
            </a:r>
          </a:p>
        </p:txBody>
      </p:sp>
    </p:spTree>
    <p:extLst>
      <p:ext uri="{BB962C8B-B14F-4D97-AF65-F5344CB8AC3E}">
        <p14:creationId xmlns:p14="http://schemas.microsoft.com/office/powerpoint/2010/main" val="1300553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65FF9-47C8-F6C7-B0FB-C3F1D462F14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98A550D-239F-A71A-7CA5-6F1288792034}"/>
              </a:ext>
            </a:extLst>
          </p:cNvPr>
          <p:cNvPicPr>
            <a:picLocks noChangeAspect="1"/>
          </p:cNvPicPr>
          <p:nvPr/>
        </p:nvPicPr>
        <p:blipFill>
          <a:blip r:embed="rId3"/>
          <a:stretch>
            <a:fillRect/>
          </a:stretch>
        </p:blipFill>
        <p:spPr>
          <a:xfrm>
            <a:off x="297251" y="663692"/>
            <a:ext cx="11597497" cy="5107958"/>
          </a:xfrm>
          <a:prstGeom prst="rect">
            <a:avLst/>
          </a:prstGeom>
        </p:spPr>
      </p:pic>
      <p:sp>
        <p:nvSpPr>
          <p:cNvPr id="7" name="TextBox 6">
            <a:extLst>
              <a:ext uri="{FF2B5EF4-FFF2-40B4-BE49-F238E27FC236}">
                <a16:creationId xmlns:a16="http://schemas.microsoft.com/office/drawing/2014/main" id="{B909E5E9-2CE0-C322-371C-4032374B130C}"/>
              </a:ext>
            </a:extLst>
          </p:cNvPr>
          <p:cNvSpPr txBox="1"/>
          <p:nvPr/>
        </p:nvSpPr>
        <p:spPr>
          <a:xfrm>
            <a:off x="3918858" y="5771650"/>
            <a:ext cx="8129301" cy="920422"/>
          </a:xfrm>
          <a:custGeom>
            <a:avLst/>
            <a:gdLst>
              <a:gd name="csX0" fmla="*/ 0 w 8129301"/>
              <a:gd name="csY0" fmla="*/ 0 h 920422"/>
              <a:gd name="csX1" fmla="*/ 661957 w 8129301"/>
              <a:gd name="csY1" fmla="*/ 0 h 920422"/>
              <a:gd name="csX2" fmla="*/ 1405208 w 8129301"/>
              <a:gd name="csY2" fmla="*/ 0 h 920422"/>
              <a:gd name="csX3" fmla="*/ 1823286 w 8129301"/>
              <a:gd name="csY3" fmla="*/ 0 h 920422"/>
              <a:gd name="csX4" fmla="*/ 2485243 w 8129301"/>
              <a:gd name="csY4" fmla="*/ 0 h 920422"/>
              <a:gd name="csX5" fmla="*/ 2903322 w 8129301"/>
              <a:gd name="csY5" fmla="*/ 0 h 920422"/>
              <a:gd name="csX6" fmla="*/ 3483986 w 8129301"/>
              <a:gd name="csY6" fmla="*/ 0 h 920422"/>
              <a:gd name="csX7" fmla="*/ 4145944 w 8129301"/>
              <a:gd name="csY7" fmla="*/ 0 h 920422"/>
              <a:gd name="csX8" fmla="*/ 4482729 w 8129301"/>
              <a:gd name="csY8" fmla="*/ 0 h 920422"/>
              <a:gd name="csX9" fmla="*/ 4819514 w 8129301"/>
              <a:gd name="csY9" fmla="*/ 0 h 920422"/>
              <a:gd name="csX10" fmla="*/ 5562765 w 8129301"/>
              <a:gd name="csY10" fmla="*/ 0 h 920422"/>
              <a:gd name="csX11" fmla="*/ 6143429 w 8129301"/>
              <a:gd name="csY11" fmla="*/ 0 h 920422"/>
              <a:gd name="csX12" fmla="*/ 6480214 w 8129301"/>
              <a:gd name="csY12" fmla="*/ 0 h 920422"/>
              <a:gd name="csX13" fmla="*/ 7060879 w 8129301"/>
              <a:gd name="csY13" fmla="*/ 0 h 920422"/>
              <a:gd name="csX14" fmla="*/ 8129301 w 8129301"/>
              <a:gd name="csY14" fmla="*/ 0 h 920422"/>
              <a:gd name="csX15" fmla="*/ 8129301 w 8129301"/>
              <a:gd name="csY15" fmla="*/ 451007 h 920422"/>
              <a:gd name="csX16" fmla="*/ 8129301 w 8129301"/>
              <a:gd name="csY16" fmla="*/ 920422 h 920422"/>
              <a:gd name="csX17" fmla="*/ 7792516 w 8129301"/>
              <a:gd name="csY17" fmla="*/ 920422 h 920422"/>
              <a:gd name="csX18" fmla="*/ 7049265 w 8129301"/>
              <a:gd name="csY18" fmla="*/ 920422 h 920422"/>
              <a:gd name="csX19" fmla="*/ 6387308 w 8129301"/>
              <a:gd name="csY19" fmla="*/ 920422 h 920422"/>
              <a:gd name="csX20" fmla="*/ 5725351 w 8129301"/>
              <a:gd name="csY20" fmla="*/ 920422 h 920422"/>
              <a:gd name="csX21" fmla="*/ 5063393 w 8129301"/>
              <a:gd name="csY21" fmla="*/ 920422 h 920422"/>
              <a:gd name="csX22" fmla="*/ 4645315 w 8129301"/>
              <a:gd name="csY22" fmla="*/ 920422 h 920422"/>
              <a:gd name="csX23" fmla="*/ 3902064 w 8129301"/>
              <a:gd name="csY23" fmla="*/ 920422 h 920422"/>
              <a:gd name="csX24" fmla="*/ 3321400 w 8129301"/>
              <a:gd name="csY24" fmla="*/ 920422 h 920422"/>
              <a:gd name="csX25" fmla="*/ 2984615 w 8129301"/>
              <a:gd name="csY25" fmla="*/ 920422 h 920422"/>
              <a:gd name="csX26" fmla="*/ 2403950 w 8129301"/>
              <a:gd name="csY26" fmla="*/ 920422 h 920422"/>
              <a:gd name="csX27" fmla="*/ 1904579 w 8129301"/>
              <a:gd name="csY27" fmla="*/ 920422 h 920422"/>
              <a:gd name="csX28" fmla="*/ 1405208 w 8129301"/>
              <a:gd name="csY28" fmla="*/ 920422 h 920422"/>
              <a:gd name="csX29" fmla="*/ 905836 w 8129301"/>
              <a:gd name="csY29" fmla="*/ 920422 h 920422"/>
              <a:gd name="csX30" fmla="*/ 0 w 8129301"/>
              <a:gd name="csY30" fmla="*/ 920422 h 920422"/>
              <a:gd name="csX31" fmla="*/ 0 w 8129301"/>
              <a:gd name="csY31" fmla="*/ 451007 h 920422"/>
              <a:gd name="csX32" fmla="*/ 0 w 8129301"/>
              <a:gd name="csY32" fmla="*/ 0 h 9204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8129301" h="920422" fill="none" extrusionOk="0">
                <a:moveTo>
                  <a:pt x="0" y="0"/>
                </a:moveTo>
                <a:cubicBezTo>
                  <a:pt x="157369" y="-35335"/>
                  <a:pt x="381679" y="20523"/>
                  <a:pt x="661957" y="0"/>
                </a:cubicBezTo>
                <a:cubicBezTo>
                  <a:pt x="942235" y="-20523"/>
                  <a:pt x="1231508" y="8653"/>
                  <a:pt x="1405208" y="0"/>
                </a:cubicBezTo>
                <a:cubicBezTo>
                  <a:pt x="1578908" y="-8653"/>
                  <a:pt x="1703192" y="34051"/>
                  <a:pt x="1823286" y="0"/>
                </a:cubicBezTo>
                <a:cubicBezTo>
                  <a:pt x="1943380" y="-34051"/>
                  <a:pt x="2155231" y="1310"/>
                  <a:pt x="2485243" y="0"/>
                </a:cubicBezTo>
                <a:cubicBezTo>
                  <a:pt x="2815255" y="-1310"/>
                  <a:pt x="2709170" y="33615"/>
                  <a:pt x="2903322" y="0"/>
                </a:cubicBezTo>
                <a:cubicBezTo>
                  <a:pt x="3097474" y="-33615"/>
                  <a:pt x="3310222" y="34625"/>
                  <a:pt x="3483986" y="0"/>
                </a:cubicBezTo>
                <a:cubicBezTo>
                  <a:pt x="3657750" y="-34625"/>
                  <a:pt x="3879557" y="26547"/>
                  <a:pt x="4145944" y="0"/>
                </a:cubicBezTo>
                <a:cubicBezTo>
                  <a:pt x="4412331" y="-26547"/>
                  <a:pt x="4382316" y="15067"/>
                  <a:pt x="4482729" y="0"/>
                </a:cubicBezTo>
                <a:cubicBezTo>
                  <a:pt x="4583142" y="-15067"/>
                  <a:pt x="4660794" y="33952"/>
                  <a:pt x="4819514" y="0"/>
                </a:cubicBezTo>
                <a:cubicBezTo>
                  <a:pt x="4978235" y="-33952"/>
                  <a:pt x="5240004" y="65409"/>
                  <a:pt x="5562765" y="0"/>
                </a:cubicBezTo>
                <a:cubicBezTo>
                  <a:pt x="5885526" y="-65409"/>
                  <a:pt x="5897418" y="32291"/>
                  <a:pt x="6143429" y="0"/>
                </a:cubicBezTo>
                <a:cubicBezTo>
                  <a:pt x="6389440" y="-32291"/>
                  <a:pt x="6331632" y="21683"/>
                  <a:pt x="6480214" y="0"/>
                </a:cubicBezTo>
                <a:cubicBezTo>
                  <a:pt x="6628797" y="-21683"/>
                  <a:pt x="6773447" y="28231"/>
                  <a:pt x="7060879" y="0"/>
                </a:cubicBezTo>
                <a:cubicBezTo>
                  <a:pt x="7348312" y="-28231"/>
                  <a:pt x="7614454" y="125207"/>
                  <a:pt x="8129301" y="0"/>
                </a:cubicBezTo>
                <a:cubicBezTo>
                  <a:pt x="8149603" y="129220"/>
                  <a:pt x="8096597" y="273158"/>
                  <a:pt x="8129301" y="451007"/>
                </a:cubicBezTo>
                <a:cubicBezTo>
                  <a:pt x="8162005" y="628856"/>
                  <a:pt x="8123111" y="788665"/>
                  <a:pt x="8129301" y="920422"/>
                </a:cubicBezTo>
                <a:cubicBezTo>
                  <a:pt x="7974535" y="940645"/>
                  <a:pt x="7909316" y="917243"/>
                  <a:pt x="7792516" y="920422"/>
                </a:cubicBezTo>
                <a:cubicBezTo>
                  <a:pt x="7675716" y="923601"/>
                  <a:pt x="7337250" y="900229"/>
                  <a:pt x="7049265" y="920422"/>
                </a:cubicBezTo>
                <a:cubicBezTo>
                  <a:pt x="6761280" y="940615"/>
                  <a:pt x="6716912" y="847697"/>
                  <a:pt x="6387308" y="920422"/>
                </a:cubicBezTo>
                <a:cubicBezTo>
                  <a:pt x="6057704" y="993147"/>
                  <a:pt x="5868332" y="916751"/>
                  <a:pt x="5725351" y="920422"/>
                </a:cubicBezTo>
                <a:cubicBezTo>
                  <a:pt x="5582370" y="924093"/>
                  <a:pt x="5371113" y="856140"/>
                  <a:pt x="5063393" y="920422"/>
                </a:cubicBezTo>
                <a:cubicBezTo>
                  <a:pt x="4755673" y="984704"/>
                  <a:pt x="4834892" y="897331"/>
                  <a:pt x="4645315" y="920422"/>
                </a:cubicBezTo>
                <a:cubicBezTo>
                  <a:pt x="4455738" y="943513"/>
                  <a:pt x="4254345" y="864124"/>
                  <a:pt x="3902064" y="920422"/>
                </a:cubicBezTo>
                <a:cubicBezTo>
                  <a:pt x="3549783" y="976720"/>
                  <a:pt x="3454813" y="860335"/>
                  <a:pt x="3321400" y="920422"/>
                </a:cubicBezTo>
                <a:cubicBezTo>
                  <a:pt x="3187987" y="980509"/>
                  <a:pt x="3111893" y="882093"/>
                  <a:pt x="2984615" y="920422"/>
                </a:cubicBezTo>
                <a:cubicBezTo>
                  <a:pt x="2857337" y="958751"/>
                  <a:pt x="2526633" y="890651"/>
                  <a:pt x="2403950" y="920422"/>
                </a:cubicBezTo>
                <a:cubicBezTo>
                  <a:pt x="2281268" y="950193"/>
                  <a:pt x="2072541" y="908057"/>
                  <a:pt x="1904579" y="920422"/>
                </a:cubicBezTo>
                <a:cubicBezTo>
                  <a:pt x="1736617" y="932787"/>
                  <a:pt x="1567386" y="864877"/>
                  <a:pt x="1405208" y="920422"/>
                </a:cubicBezTo>
                <a:cubicBezTo>
                  <a:pt x="1243030" y="975967"/>
                  <a:pt x="1027955" y="919805"/>
                  <a:pt x="905836" y="920422"/>
                </a:cubicBezTo>
                <a:cubicBezTo>
                  <a:pt x="783717" y="921039"/>
                  <a:pt x="187495" y="873849"/>
                  <a:pt x="0" y="920422"/>
                </a:cubicBezTo>
                <a:cubicBezTo>
                  <a:pt x="-38986" y="782934"/>
                  <a:pt x="6419" y="565358"/>
                  <a:pt x="0" y="451007"/>
                </a:cubicBezTo>
                <a:cubicBezTo>
                  <a:pt x="-6419" y="336657"/>
                  <a:pt x="11686" y="155024"/>
                  <a:pt x="0" y="0"/>
                </a:cubicBezTo>
                <a:close/>
              </a:path>
              <a:path w="8129301" h="920422" stroke="0" extrusionOk="0">
                <a:moveTo>
                  <a:pt x="0" y="0"/>
                </a:moveTo>
                <a:cubicBezTo>
                  <a:pt x="211685" y="-8042"/>
                  <a:pt x="323233" y="52593"/>
                  <a:pt x="499371" y="0"/>
                </a:cubicBezTo>
                <a:cubicBezTo>
                  <a:pt x="675509" y="-52593"/>
                  <a:pt x="685483" y="32955"/>
                  <a:pt x="836157" y="0"/>
                </a:cubicBezTo>
                <a:cubicBezTo>
                  <a:pt x="986831" y="-32955"/>
                  <a:pt x="1415918" y="32261"/>
                  <a:pt x="1579407" y="0"/>
                </a:cubicBezTo>
                <a:cubicBezTo>
                  <a:pt x="1742896" y="-32261"/>
                  <a:pt x="1860823" y="23248"/>
                  <a:pt x="2078778" y="0"/>
                </a:cubicBezTo>
                <a:cubicBezTo>
                  <a:pt x="2296733" y="-23248"/>
                  <a:pt x="2433490" y="49789"/>
                  <a:pt x="2578150" y="0"/>
                </a:cubicBezTo>
                <a:cubicBezTo>
                  <a:pt x="2722810" y="-49789"/>
                  <a:pt x="3042215" y="71821"/>
                  <a:pt x="3321400" y="0"/>
                </a:cubicBezTo>
                <a:cubicBezTo>
                  <a:pt x="3600585" y="-71821"/>
                  <a:pt x="3645652" y="7301"/>
                  <a:pt x="3739478" y="0"/>
                </a:cubicBezTo>
                <a:cubicBezTo>
                  <a:pt x="3833304" y="-7301"/>
                  <a:pt x="4234923" y="85951"/>
                  <a:pt x="4482729" y="0"/>
                </a:cubicBezTo>
                <a:cubicBezTo>
                  <a:pt x="4730535" y="-85951"/>
                  <a:pt x="5064475" y="5323"/>
                  <a:pt x="5225979" y="0"/>
                </a:cubicBezTo>
                <a:cubicBezTo>
                  <a:pt x="5387483" y="-5323"/>
                  <a:pt x="5613617" y="37968"/>
                  <a:pt x="5806644" y="0"/>
                </a:cubicBezTo>
                <a:cubicBezTo>
                  <a:pt x="5999671" y="-37968"/>
                  <a:pt x="6308504" y="24069"/>
                  <a:pt x="6549894" y="0"/>
                </a:cubicBezTo>
                <a:cubicBezTo>
                  <a:pt x="6791284" y="-24069"/>
                  <a:pt x="6813848" y="30919"/>
                  <a:pt x="7049265" y="0"/>
                </a:cubicBezTo>
                <a:cubicBezTo>
                  <a:pt x="7284682" y="-30919"/>
                  <a:pt x="7343567" y="3198"/>
                  <a:pt x="7548637" y="0"/>
                </a:cubicBezTo>
                <a:cubicBezTo>
                  <a:pt x="7753707" y="-3198"/>
                  <a:pt x="8003198" y="18829"/>
                  <a:pt x="8129301" y="0"/>
                </a:cubicBezTo>
                <a:cubicBezTo>
                  <a:pt x="8164012" y="209362"/>
                  <a:pt x="8078399" y="235841"/>
                  <a:pt x="8129301" y="451007"/>
                </a:cubicBezTo>
                <a:cubicBezTo>
                  <a:pt x="8180203" y="666173"/>
                  <a:pt x="8078476" y="705691"/>
                  <a:pt x="8129301" y="920422"/>
                </a:cubicBezTo>
                <a:cubicBezTo>
                  <a:pt x="7850512" y="978480"/>
                  <a:pt x="7658776" y="849270"/>
                  <a:pt x="7467344" y="920422"/>
                </a:cubicBezTo>
                <a:cubicBezTo>
                  <a:pt x="7275912" y="991574"/>
                  <a:pt x="7116736" y="878279"/>
                  <a:pt x="6886679" y="920422"/>
                </a:cubicBezTo>
                <a:cubicBezTo>
                  <a:pt x="6656623" y="962565"/>
                  <a:pt x="6668519" y="910571"/>
                  <a:pt x="6549894" y="920422"/>
                </a:cubicBezTo>
                <a:cubicBezTo>
                  <a:pt x="6431270" y="930273"/>
                  <a:pt x="6246662" y="870810"/>
                  <a:pt x="6131816" y="920422"/>
                </a:cubicBezTo>
                <a:cubicBezTo>
                  <a:pt x="6016970" y="970034"/>
                  <a:pt x="5596842" y="886864"/>
                  <a:pt x="5388565" y="920422"/>
                </a:cubicBezTo>
                <a:cubicBezTo>
                  <a:pt x="5180288" y="953980"/>
                  <a:pt x="5038031" y="866571"/>
                  <a:pt x="4807901" y="920422"/>
                </a:cubicBezTo>
                <a:cubicBezTo>
                  <a:pt x="4577771" y="974273"/>
                  <a:pt x="4504572" y="878933"/>
                  <a:pt x="4389823" y="920422"/>
                </a:cubicBezTo>
                <a:cubicBezTo>
                  <a:pt x="4275074" y="961911"/>
                  <a:pt x="3964852" y="861848"/>
                  <a:pt x="3809158" y="920422"/>
                </a:cubicBezTo>
                <a:cubicBezTo>
                  <a:pt x="3653465" y="978996"/>
                  <a:pt x="3573198" y="880500"/>
                  <a:pt x="3472373" y="920422"/>
                </a:cubicBezTo>
                <a:cubicBezTo>
                  <a:pt x="3371548" y="960344"/>
                  <a:pt x="3262756" y="914692"/>
                  <a:pt x="3135588" y="920422"/>
                </a:cubicBezTo>
                <a:cubicBezTo>
                  <a:pt x="3008421" y="926152"/>
                  <a:pt x="2706777" y="889129"/>
                  <a:pt x="2554923" y="920422"/>
                </a:cubicBezTo>
                <a:cubicBezTo>
                  <a:pt x="2403069" y="951715"/>
                  <a:pt x="2310382" y="899246"/>
                  <a:pt x="2136845" y="920422"/>
                </a:cubicBezTo>
                <a:cubicBezTo>
                  <a:pt x="1963308" y="941598"/>
                  <a:pt x="1669026" y="849494"/>
                  <a:pt x="1474887" y="920422"/>
                </a:cubicBezTo>
                <a:cubicBezTo>
                  <a:pt x="1280748" y="991350"/>
                  <a:pt x="1166299" y="889463"/>
                  <a:pt x="1056809" y="920422"/>
                </a:cubicBezTo>
                <a:cubicBezTo>
                  <a:pt x="947319" y="951381"/>
                  <a:pt x="504438" y="827256"/>
                  <a:pt x="0" y="920422"/>
                </a:cubicBezTo>
                <a:cubicBezTo>
                  <a:pt x="-23348" y="740151"/>
                  <a:pt x="18630" y="693643"/>
                  <a:pt x="0" y="487824"/>
                </a:cubicBezTo>
                <a:cubicBezTo>
                  <a:pt x="-18630" y="282005"/>
                  <a:pt x="55849" y="147183"/>
                  <a:pt x="0" y="0"/>
                </a:cubicBezTo>
                <a:close/>
              </a:path>
            </a:pathLst>
          </a:custGeom>
          <a:solidFill>
            <a:srgbClr val="0391D4"/>
          </a:solidFill>
          <a:ln w="31750" cap="rnd">
            <a:noFill/>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wrap="square" lIns="91440" tIns="90000" rIns="91440" bIns="90000" anchor="t">
            <a:spAutoFit/>
          </a:bodyPr>
          <a:lstStyle/>
          <a:p>
            <a:r>
              <a:rPr lang="en-GB" sz="2400" dirty="0">
                <a:solidFill>
                  <a:schemeClr val="bg1"/>
                </a:solidFill>
                <a:latin typeface="Arial"/>
                <a:cs typeface="Arial"/>
              </a:rPr>
              <a:t>Available via </a:t>
            </a:r>
            <a:r>
              <a:rPr lang="en-GB" sz="2400" dirty="0">
                <a:solidFill>
                  <a:schemeClr val="bg1"/>
                </a:solidFill>
                <a:latin typeface="Arial Black"/>
              </a:rPr>
              <a:t>Ruminant Health</a:t>
            </a:r>
            <a:br>
              <a:rPr lang="en-GB" sz="2400" dirty="0">
                <a:latin typeface="Arial Black" panose="020B0A04020102020204" pitchFamily="34" charset="0"/>
              </a:rPr>
            </a:br>
            <a:r>
              <a:rPr lang="en-GB" sz="2400" dirty="0">
                <a:solidFill>
                  <a:schemeClr val="bg1"/>
                </a:solidFill>
                <a:latin typeface="Arial Black"/>
              </a:rPr>
              <a:t>&amp; Welfare Bluetongue Hub </a:t>
            </a:r>
            <a:r>
              <a:rPr lang="en-GB" sz="2400" dirty="0">
                <a:solidFill>
                  <a:schemeClr val="bg1"/>
                </a:solidFill>
                <a:latin typeface="Arial"/>
                <a:cs typeface="Arial"/>
              </a:rPr>
              <a:t>and</a:t>
            </a:r>
            <a:r>
              <a:rPr lang="en-GB" sz="2400" dirty="0">
                <a:solidFill>
                  <a:schemeClr val="bg1"/>
                </a:solidFill>
                <a:latin typeface="Arial Black"/>
              </a:rPr>
              <a:t> AHDB website </a:t>
            </a:r>
          </a:p>
        </p:txBody>
      </p:sp>
    </p:spTree>
    <p:extLst>
      <p:ext uri="{BB962C8B-B14F-4D97-AF65-F5344CB8AC3E}">
        <p14:creationId xmlns:p14="http://schemas.microsoft.com/office/powerpoint/2010/main" val="2140941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70FAA-F770-D8CB-0323-B95F7608BA6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E2A8B80-D857-93AD-F467-F5060537C7BB}"/>
              </a:ext>
            </a:extLst>
          </p:cNvPr>
          <p:cNvPicPr>
            <a:picLocks noChangeAspect="1"/>
          </p:cNvPicPr>
          <p:nvPr/>
        </p:nvPicPr>
        <p:blipFill>
          <a:blip r:embed="rId3"/>
          <a:stretch>
            <a:fillRect/>
          </a:stretch>
        </p:blipFill>
        <p:spPr>
          <a:xfrm>
            <a:off x="757492" y="1091083"/>
            <a:ext cx="10923544" cy="4920655"/>
          </a:xfrm>
          <a:prstGeom prst="rect">
            <a:avLst/>
          </a:prstGeom>
        </p:spPr>
      </p:pic>
      <p:sp>
        <p:nvSpPr>
          <p:cNvPr id="4" name="Title 1">
            <a:extLst>
              <a:ext uri="{FF2B5EF4-FFF2-40B4-BE49-F238E27FC236}">
                <a16:creationId xmlns:a16="http://schemas.microsoft.com/office/drawing/2014/main" id="{4785994E-7D0C-788F-A231-CD91AA5C71EF}"/>
              </a:ext>
            </a:extLst>
          </p:cNvPr>
          <p:cNvSpPr txBox="1">
            <a:spLocks/>
          </p:cNvSpPr>
          <p:nvPr/>
        </p:nvSpPr>
        <p:spPr>
          <a:xfrm>
            <a:off x="681292" y="416637"/>
            <a:ext cx="10515600" cy="584775"/>
          </a:xfrm>
          <a:prstGeom prst="rect">
            <a:avLst/>
          </a:prstGeom>
        </p:spPr>
        <p:txBody>
          <a:bodyPr>
            <a:spAutoFit/>
          </a:bodyPr>
          <a:lstStyle>
            <a:lvl1pPr algn="l" defTabSz="914400" rtl="0" eaLnBrk="1" latinLnBrk="0" hangingPunct="1">
              <a:lnSpc>
                <a:spcPct val="90000"/>
              </a:lnSpc>
              <a:spcBef>
                <a:spcPct val="0"/>
              </a:spcBef>
              <a:buNone/>
              <a:defRPr sz="3200" b="1" i="0" kern="1200" cap="all" baseline="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en-GB" dirty="0"/>
              <a:t>Vaccine Finance calculators</a:t>
            </a:r>
          </a:p>
        </p:txBody>
      </p:sp>
      <p:sp>
        <p:nvSpPr>
          <p:cNvPr id="7" name="TextBox 6">
            <a:extLst>
              <a:ext uri="{FF2B5EF4-FFF2-40B4-BE49-F238E27FC236}">
                <a16:creationId xmlns:a16="http://schemas.microsoft.com/office/drawing/2014/main" id="{54C0D182-3F65-732A-A7F1-7CCBFC6882E0}"/>
              </a:ext>
            </a:extLst>
          </p:cNvPr>
          <p:cNvSpPr txBox="1"/>
          <p:nvPr/>
        </p:nvSpPr>
        <p:spPr>
          <a:xfrm>
            <a:off x="4850969" y="5880684"/>
            <a:ext cx="6830067" cy="981977"/>
          </a:xfrm>
          <a:custGeom>
            <a:avLst/>
            <a:gdLst>
              <a:gd name="csX0" fmla="*/ 0 w 6830067"/>
              <a:gd name="csY0" fmla="*/ 0 h 981977"/>
              <a:gd name="csX1" fmla="*/ 705774 w 6830067"/>
              <a:gd name="csY1" fmla="*/ 0 h 981977"/>
              <a:gd name="csX2" fmla="*/ 1411547 w 6830067"/>
              <a:gd name="csY2" fmla="*/ 0 h 981977"/>
              <a:gd name="csX3" fmla="*/ 1980719 w 6830067"/>
              <a:gd name="csY3" fmla="*/ 0 h 981977"/>
              <a:gd name="csX4" fmla="*/ 2618192 w 6830067"/>
              <a:gd name="csY4" fmla="*/ 0 h 981977"/>
              <a:gd name="csX5" fmla="*/ 3119064 w 6830067"/>
              <a:gd name="csY5" fmla="*/ 0 h 981977"/>
              <a:gd name="csX6" fmla="*/ 3688236 w 6830067"/>
              <a:gd name="csY6" fmla="*/ 0 h 981977"/>
              <a:gd name="csX7" fmla="*/ 4394010 w 6830067"/>
              <a:gd name="csY7" fmla="*/ 0 h 981977"/>
              <a:gd name="csX8" fmla="*/ 4826581 w 6830067"/>
              <a:gd name="csY8" fmla="*/ 0 h 981977"/>
              <a:gd name="csX9" fmla="*/ 5464054 w 6830067"/>
              <a:gd name="csY9" fmla="*/ 0 h 981977"/>
              <a:gd name="csX10" fmla="*/ 5896625 w 6830067"/>
              <a:gd name="csY10" fmla="*/ 0 h 981977"/>
              <a:gd name="csX11" fmla="*/ 6830067 w 6830067"/>
              <a:gd name="csY11" fmla="*/ 0 h 981977"/>
              <a:gd name="csX12" fmla="*/ 6830067 w 6830067"/>
              <a:gd name="csY12" fmla="*/ 500808 h 981977"/>
              <a:gd name="csX13" fmla="*/ 6830067 w 6830067"/>
              <a:gd name="csY13" fmla="*/ 981977 h 981977"/>
              <a:gd name="csX14" fmla="*/ 6124293 w 6830067"/>
              <a:gd name="csY14" fmla="*/ 981977 h 981977"/>
              <a:gd name="csX15" fmla="*/ 5555121 w 6830067"/>
              <a:gd name="csY15" fmla="*/ 981977 h 981977"/>
              <a:gd name="csX16" fmla="*/ 4985949 w 6830067"/>
              <a:gd name="csY16" fmla="*/ 981977 h 981977"/>
              <a:gd name="csX17" fmla="*/ 4416777 w 6830067"/>
              <a:gd name="csY17" fmla="*/ 981977 h 981977"/>
              <a:gd name="csX18" fmla="*/ 3847604 w 6830067"/>
              <a:gd name="csY18" fmla="*/ 981977 h 981977"/>
              <a:gd name="csX19" fmla="*/ 3346733 w 6830067"/>
              <a:gd name="csY19" fmla="*/ 981977 h 981977"/>
              <a:gd name="csX20" fmla="*/ 2709260 w 6830067"/>
              <a:gd name="csY20" fmla="*/ 981977 h 981977"/>
              <a:gd name="csX21" fmla="*/ 2140088 w 6830067"/>
              <a:gd name="csY21" fmla="*/ 981977 h 981977"/>
              <a:gd name="csX22" fmla="*/ 1434314 w 6830067"/>
              <a:gd name="csY22" fmla="*/ 981977 h 981977"/>
              <a:gd name="csX23" fmla="*/ 728540 w 6830067"/>
              <a:gd name="csY23" fmla="*/ 981977 h 981977"/>
              <a:gd name="csX24" fmla="*/ 0 w 6830067"/>
              <a:gd name="csY24" fmla="*/ 981977 h 981977"/>
              <a:gd name="csX25" fmla="*/ 0 w 6830067"/>
              <a:gd name="csY25" fmla="*/ 481169 h 981977"/>
              <a:gd name="csX26" fmla="*/ 0 w 6830067"/>
              <a:gd name="csY26" fmla="*/ 0 h 9819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830067" h="981977" fill="none" extrusionOk="0">
                <a:moveTo>
                  <a:pt x="0" y="0"/>
                </a:moveTo>
                <a:cubicBezTo>
                  <a:pt x="228703" y="-10138"/>
                  <a:pt x="560593" y="10111"/>
                  <a:pt x="705774" y="0"/>
                </a:cubicBezTo>
                <a:cubicBezTo>
                  <a:pt x="850955" y="-10111"/>
                  <a:pt x="1179629" y="78630"/>
                  <a:pt x="1411547" y="0"/>
                </a:cubicBezTo>
                <a:cubicBezTo>
                  <a:pt x="1643465" y="-78630"/>
                  <a:pt x="1851721" y="48777"/>
                  <a:pt x="1980719" y="0"/>
                </a:cubicBezTo>
                <a:cubicBezTo>
                  <a:pt x="2109717" y="-48777"/>
                  <a:pt x="2485570" y="41011"/>
                  <a:pt x="2618192" y="0"/>
                </a:cubicBezTo>
                <a:cubicBezTo>
                  <a:pt x="2750814" y="-41011"/>
                  <a:pt x="2987068" y="20551"/>
                  <a:pt x="3119064" y="0"/>
                </a:cubicBezTo>
                <a:cubicBezTo>
                  <a:pt x="3251060" y="-20551"/>
                  <a:pt x="3465187" y="39511"/>
                  <a:pt x="3688236" y="0"/>
                </a:cubicBezTo>
                <a:cubicBezTo>
                  <a:pt x="3911285" y="-39511"/>
                  <a:pt x="4096654" y="84317"/>
                  <a:pt x="4394010" y="0"/>
                </a:cubicBezTo>
                <a:cubicBezTo>
                  <a:pt x="4691366" y="-84317"/>
                  <a:pt x="4665535" y="34718"/>
                  <a:pt x="4826581" y="0"/>
                </a:cubicBezTo>
                <a:cubicBezTo>
                  <a:pt x="4987627" y="-34718"/>
                  <a:pt x="5291750" y="28079"/>
                  <a:pt x="5464054" y="0"/>
                </a:cubicBezTo>
                <a:cubicBezTo>
                  <a:pt x="5636358" y="-28079"/>
                  <a:pt x="5718919" y="11739"/>
                  <a:pt x="5896625" y="0"/>
                </a:cubicBezTo>
                <a:cubicBezTo>
                  <a:pt x="6074331" y="-11739"/>
                  <a:pt x="6490086" y="13320"/>
                  <a:pt x="6830067" y="0"/>
                </a:cubicBezTo>
                <a:cubicBezTo>
                  <a:pt x="6852534" y="138503"/>
                  <a:pt x="6813463" y="332485"/>
                  <a:pt x="6830067" y="500808"/>
                </a:cubicBezTo>
                <a:cubicBezTo>
                  <a:pt x="6846671" y="669131"/>
                  <a:pt x="6813586" y="847467"/>
                  <a:pt x="6830067" y="981977"/>
                </a:cubicBezTo>
                <a:cubicBezTo>
                  <a:pt x="6554954" y="1004122"/>
                  <a:pt x="6422772" y="904672"/>
                  <a:pt x="6124293" y="981977"/>
                </a:cubicBezTo>
                <a:cubicBezTo>
                  <a:pt x="5825814" y="1059282"/>
                  <a:pt x="5787805" y="926302"/>
                  <a:pt x="5555121" y="981977"/>
                </a:cubicBezTo>
                <a:cubicBezTo>
                  <a:pt x="5322437" y="1037652"/>
                  <a:pt x="5180821" y="925683"/>
                  <a:pt x="4985949" y="981977"/>
                </a:cubicBezTo>
                <a:cubicBezTo>
                  <a:pt x="4791077" y="1038271"/>
                  <a:pt x="4699243" y="978252"/>
                  <a:pt x="4416777" y="981977"/>
                </a:cubicBezTo>
                <a:cubicBezTo>
                  <a:pt x="4134311" y="985702"/>
                  <a:pt x="4016575" y="921828"/>
                  <a:pt x="3847604" y="981977"/>
                </a:cubicBezTo>
                <a:cubicBezTo>
                  <a:pt x="3678633" y="1042126"/>
                  <a:pt x="3573407" y="928768"/>
                  <a:pt x="3346733" y="981977"/>
                </a:cubicBezTo>
                <a:cubicBezTo>
                  <a:pt x="3120059" y="1035186"/>
                  <a:pt x="2914801" y="955088"/>
                  <a:pt x="2709260" y="981977"/>
                </a:cubicBezTo>
                <a:cubicBezTo>
                  <a:pt x="2503719" y="1008866"/>
                  <a:pt x="2266276" y="948219"/>
                  <a:pt x="2140088" y="981977"/>
                </a:cubicBezTo>
                <a:cubicBezTo>
                  <a:pt x="2013900" y="1015735"/>
                  <a:pt x="1656423" y="951657"/>
                  <a:pt x="1434314" y="981977"/>
                </a:cubicBezTo>
                <a:cubicBezTo>
                  <a:pt x="1212205" y="1012297"/>
                  <a:pt x="1010205" y="959135"/>
                  <a:pt x="728540" y="981977"/>
                </a:cubicBezTo>
                <a:cubicBezTo>
                  <a:pt x="446875" y="1004819"/>
                  <a:pt x="230033" y="926305"/>
                  <a:pt x="0" y="981977"/>
                </a:cubicBezTo>
                <a:cubicBezTo>
                  <a:pt x="-49787" y="810207"/>
                  <a:pt x="26693" y="640810"/>
                  <a:pt x="0" y="481169"/>
                </a:cubicBezTo>
                <a:cubicBezTo>
                  <a:pt x="-26693" y="321528"/>
                  <a:pt x="36247" y="187315"/>
                  <a:pt x="0" y="0"/>
                </a:cubicBezTo>
                <a:close/>
              </a:path>
              <a:path w="6830067" h="981977" stroke="0" extrusionOk="0">
                <a:moveTo>
                  <a:pt x="0" y="0"/>
                </a:moveTo>
                <a:cubicBezTo>
                  <a:pt x="218452" y="-5480"/>
                  <a:pt x="268246" y="30630"/>
                  <a:pt x="500872" y="0"/>
                </a:cubicBezTo>
                <a:cubicBezTo>
                  <a:pt x="733498" y="-30630"/>
                  <a:pt x="786052" y="20985"/>
                  <a:pt x="865142" y="0"/>
                </a:cubicBezTo>
                <a:cubicBezTo>
                  <a:pt x="944232" y="-20985"/>
                  <a:pt x="1316294" y="51136"/>
                  <a:pt x="1570915" y="0"/>
                </a:cubicBezTo>
                <a:cubicBezTo>
                  <a:pt x="1825536" y="-51136"/>
                  <a:pt x="1895472" y="51292"/>
                  <a:pt x="2071787" y="0"/>
                </a:cubicBezTo>
                <a:cubicBezTo>
                  <a:pt x="2248102" y="-51292"/>
                  <a:pt x="2364851" y="23101"/>
                  <a:pt x="2572659" y="0"/>
                </a:cubicBezTo>
                <a:cubicBezTo>
                  <a:pt x="2780467" y="-23101"/>
                  <a:pt x="3110009" y="65249"/>
                  <a:pt x="3278432" y="0"/>
                </a:cubicBezTo>
                <a:cubicBezTo>
                  <a:pt x="3446855" y="-65249"/>
                  <a:pt x="3545493" y="39091"/>
                  <a:pt x="3711003" y="0"/>
                </a:cubicBezTo>
                <a:cubicBezTo>
                  <a:pt x="3876513" y="-39091"/>
                  <a:pt x="4178844" y="13364"/>
                  <a:pt x="4416777" y="0"/>
                </a:cubicBezTo>
                <a:cubicBezTo>
                  <a:pt x="4654710" y="-13364"/>
                  <a:pt x="4818701" y="19893"/>
                  <a:pt x="5122550" y="0"/>
                </a:cubicBezTo>
                <a:cubicBezTo>
                  <a:pt x="5426399" y="-19893"/>
                  <a:pt x="5422865" y="36155"/>
                  <a:pt x="5691723" y="0"/>
                </a:cubicBezTo>
                <a:cubicBezTo>
                  <a:pt x="5960581" y="-36155"/>
                  <a:pt x="6517114" y="96533"/>
                  <a:pt x="6830067" y="0"/>
                </a:cubicBezTo>
                <a:cubicBezTo>
                  <a:pt x="6867467" y="204838"/>
                  <a:pt x="6773361" y="279420"/>
                  <a:pt x="6830067" y="481169"/>
                </a:cubicBezTo>
                <a:cubicBezTo>
                  <a:pt x="6886773" y="682918"/>
                  <a:pt x="6825274" y="742394"/>
                  <a:pt x="6830067" y="981977"/>
                </a:cubicBezTo>
                <a:cubicBezTo>
                  <a:pt x="6588270" y="1049802"/>
                  <a:pt x="6399981" y="933688"/>
                  <a:pt x="6260895" y="981977"/>
                </a:cubicBezTo>
                <a:cubicBezTo>
                  <a:pt x="6121809" y="1030266"/>
                  <a:pt x="6040455" y="957827"/>
                  <a:pt x="5828324" y="981977"/>
                </a:cubicBezTo>
                <a:cubicBezTo>
                  <a:pt x="5616193" y="1006127"/>
                  <a:pt x="5533493" y="976072"/>
                  <a:pt x="5259152" y="981977"/>
                </a:cubicBezTo>
                <a:cubicBezTo>
                  <a:pt x="4984811" y="987882"/>
                  <a:pt x="4799343" y="903504"/>
                  <a:pt x="4553378" y="981977"/>
                </a:cubicBezTo>
                <a:cubicBezTo>
                  <a:pt x="4307413" y="1060450"/>
                  <a:pt x="4183394" y="915536"/>
                  <a:pt x="3984206" y="981977"/>
                </a:cubicBezTo>
                <a:cubicBezTo>
                  <a:pt x="3785018" y="1048418"/>
                  <a:pt x="3698571" y="947848"/>
                  <a:pt x="3619936" y="981977"/>
                </a:cubicBezTo>
                <a:cubicBezTo>
                  <a:pt x="3541301" y="1016106"/>
                  <a:pt x="3282745" y="960067"/>
                  <a:pt x="3187365" y="981977"/>
                </a:cubicBezTo>
                <a:cubicBezTo>
                  <a:pt x="3091985" y="1003887"/>
                  <a:pt x="2647797" y="960093"/>
                  <a:pt x="2481591" y="981977"/>
                </a:cubicBezTo>
                <a:cubicBezTo>
                  <a:pt x="2315385" y="1003861"/>
                  <a:pt x="2085968" y="920294"/>
                  <a:pt x="1912419" y="981977"/>
                </a:cubicBezTo>
                <a:cubicBezTo>
                  <a:pt x="1738870" y="1043660"/>
                  <a:pt x="1629935" y="973300"/>
                  <a:pt x="1479848" y="981977"/>
                </a:cubicBezTo>
                <a:cubicBezTo>
                  <a:pt x="1329761" y="990654"/>
                  <a:pt x="1118039" y="927153"/>
                  <a:pt x="910676" y="981977"/>
                </a:cubicBezTo>
                <a:cubicBezTo>
                  <a:pt x="703313" y="1036801"/>
                  <a:pt x="718286" y="981098"/>
                  <a:pt x="546405" y="981977"/>
                </a:cubicBezTo>
                <a:cubicBezTo>
                  <a:pt x="374524" y="982856"/>
                  <a:pt x="130294" y="960454"/>
                  <a:pt x="0" y="981977"/>
                </a:cubicBezTo>
                <a:cubicBezTo>
                  <a:pt x="-6499" y="749191"/>
                  <a:pt x="46250" y="681502"/>
                  <a:pt x="0" y="490989"/>
                </a:cubicBezTo>
                <a:cubicBezTo>
                  <a:pt x="-46250" y="300476"/>
                  <a:pt x="54075" y="180429"/>
                  <a:pt x="0" y="0"/>
                </a:cubicBezTo>
                <a:close/>
              </a:path>
            </a:pathLst>
          </a:custGeom>
          <a:solidFill>
            <a:srgbClr val="0391D4"/>
          </a:solidFill>
          <a:ln w="31750" cap="rnd">
            <a:noFill/>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wrap="square" lIns="91440" tIns="90000" rIns="91440" bIns="90000" anchor="t">
            <a:spAutoFit/>
          </a:bodyPr>
          <a:lstStyle/>
          <a:p>
            <a:r>
              <a:rPr lang="en-GB" sz="2400" dirty="0">
                <a:solidFill>
                  <a:schemeClr val="bg1"/>
                </a:solidFill>
                <a:latin typeface="Arial"/>
                <a:cs typeface="Arial"/>
              </a:rPr>
              <a:t>Calculators for </a:t>
            </a:r>
            <a:r>
              <a:rPr lang="en-GB" sz="2800" b="1" dirty="0">
                <a:solidFill>
                  <a:schemeClr val="bg1"/>
                </a:solidFill>
                <a:latin typeface="Arial"/>
                <a:cs typeface="Arial"/>
              </a:rPr>
              <a:t>Sheep, Dairy and Beef </a:t>
            </a:r>
            <a:r>
              <a:rPr lang="en-GB" sz="2400" dirty="0">
                <a:solidFill>
                  <a:schemeClr val="bg1"/>
                </a:solidFill>
                <a:latin typeface="Arial"/>
                <a:cs typeface="Arial"/>
              </a:rPr>
              <a:t>available on the </a:t>
            </a:r>
            <a:r>
              <a:rPr lang="en-GB" sz="2400" dirty="0">
                <a:solidFill>
                  <a:schemeClr val="bg1"/>
                </a:solidFill>
                <a:latin typeface="Arial Black"/>
              </a:rPr>
              <a:t>AHDB website </a:t>
            </a:r>
          </a:p>
        </p:txBody>
      </p:sp>
    </p:spTree>
    <p:extLst>
      <p:ext uri="{BB962C8B-B14F-4D97-AF65-F5344CB8AC3E}">
        <p14:creationId xmlns:p14="http://schemas.microsoft.com/office/powerpoint/2010/main" val="327227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32AA8-D3CA-83C6-7D46-55B6274D90F5}"/>
            </a:ext>
          </a:extLst>
        </p:cNvPr>
        <p:cNvGrpSpPr/>
        <p:nvPr/>
      </p:nvGrpSpPr>
      <p:grpSpPr>
        <a:xfrm>
          <a:off x="0" y="0"/>
          <a:ext cx="0" cy="0"/>
          <a:chOff x="0" y="0"/>
          <a:chExt cx="0" cy="0"/>
        </a:xfrm>
      </p:grpSpPr>
      <p:sp>
        <p:nvSpPr>
          <p:cNvPr id="2" name="Text Placeholder 5">
            <a:extLst>
              <a:ext uri="{FF2B5EF4-FFF2-40B4-BE49-F238E27FC236}">
                <a16:creationId xmlns:a16="http://schemas.microsoft.com/office/drawing/2014/main" id="{AA42408D-09AE-CDE1-1C9D-4864338963D2}"/>
              </a:ext>
            </a:extLst>
          </p:cNvPr>
          <p:cNvSpPr txBox="1">
            <a:spLocks/>
          </p:cNvSpPr>
          <p:nvPr/>
        </p:nvSpPr>
        <p:spPr>
          <a:xfrm>
            <a:off x="674913" y="1043731"/>
            <a:ext cx="6934201" cy="5693866"/>
          </a:xfrm>
          <a:prstGeom prst="rect">
            <a:avLst/>
          </a:prstGeom>
        </p:spPr>
        <p:txBody>
          <a:bodyPr vert="horz" wrap="square" lIns="91440" tIns="45720" rIns="91440" bIns="45720" numCol="1" rtlCol="0">
            <a:spAutoFit/>
          </a:bodyPr>
          <a:lstStyle>
            <a:lvl1pPr marL="9525" indent="0" algn="l" defTabSz="914400" rtl="0" eaLnBrk="1" latinLnBrk="0" hangingPunct="1">
              <a:lnSpc>
                <a:spcPct val="90000"/>
              </a:lnSpc>
              <a:spcBef>
                <a:spcPts val="1000"/>
              </a:spcBef>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9525" indent="0" algn="l" defTabSz="914400" rtl="0" eaLnBrk="1" latinLnBrk="0" hangingPunct="1">
              <a:lnSpc>
                <a:spcPct val="90000"/>
              </a:lnSpc>
              <a:spcBef>
                <a:spcPts val="500"/>
              </a:spcBef>
              <a:buFont typeface="Arial" panose="020B0604020202020204" pitchFamily="34" charset="0"/>
              <a:buNone/>
              <a:tabLst/>
              <a:defRPr sz="1600" b="1" i="0" kern="1200" cap="all" baseline="0">
                <a:solidFill>
                  <a:srgbClr val="0391D4"/>
                </a:solidFill>
                <a:latin typeface="Arial" panose="020B0604020202020204" pitchFamily="34" charset="0"/>
                <a:ea typeface="+mn-ea"/>
                <a:cs typeface="Arial" panose="020B0604020202020204" pitchFamily="34" charset="0"/>
              </a:defRPr>
            </a:lvl2pPr>
            <a:lvl3pPr marL="9525" indent="0" algn="l" defTabSz="914400" rtl="0" eaLnBrk="1" latinLnBrk="0" hangingPunct="1">
              <a:lnSpc>
                <a:spcPct val="90000"/>
              </a:lnSpc>
              <a:spcBef>
                <a:spcPts val="500"/>
              </a:spcBef>
              <a:buFont typeface="Arial" panose="020B0604020202020204" pitchFamily="34" charset="0"/>
              <a:buNone/>
              <a:tabLst/>
              <a:defRPr sz="1800" b="1" i="0" kern="1200" cap="all" baseline="0">
                <a:solidFill>
                  <a:schemeClr val="tx1"/>
                </a:solidFill>
                <a:latin typeface="Arial" panose="020B0604020202020204" pitchFamily="34" charset="0"/>
                <a:ea typeface="+mn-ea"/>
                <a:cs typeface="Arial" panose="020B0604020202020204" pitchFamily="34" charset="0"/>
              </a:defRPr>
            </a:lvl3pPr>
            <a:lvl4pPr marL="9525" indent="0" algn="l" defTabSz="914400" rtl="0" eaLnBrk="1" latinLnBrk="0" hangingPunct="1">
              <a:lnSpc>
                <a:spcPct val="90000"/>
              </a:lnSpc>
              <a:spcBef>
                <a:spcPts val="500"/>
              </a:spcBef>
              <a:buFont typeface="Arial" panose="020B0604020202020204" pitchFamily="34" charset="0"/>
              <a:buNone/>
              <a:tabLst/>
              <a:defRPr sz="2000" b="1" i="0" kern="1200" cap="all" baseline="0">
                <a:solidFill>
                  <a:srgbClr val="0391D4"/>
                </a:solidFill>
                <a:latin typeface="Arial Black" panose="020B0604020202020204" pitchFamily="34" charset="0"/>
                <a:ea typeface="+mn-ea"/>
                <a:cs typeface="Arial Black" panose="020B0604020202020204" pitchFamily="34" charset="0"/>
              </a:defRPr>
            </a:lvl4pPr>
            <a:lvl5pPr marL="9525" indent="0" algn="l" defTabSz="914400" rtl="0" eaLnBrk="1" latinLnBrk="0" hangingPunct="1">
              <a:lnSpc>
                <a:spcPct val="90000"/>
              </a:lnSpc>
              <a:spcBef>
                <a:spcPts val="500"/>
              </a:spcBef>
              <a:buFont typeface="Arial" panose="020B0604020202020204" pitchFamily="34" charset="0"/>
              <a:buNone/>
              <a:tabLst/>
              <a:defRPr sz="1600" b="0" i="0" kern="1200">
                <a:solidFill>
                  <a:srgbClr val="F9F7F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3200" b="1" cap="all" dirty="0">
                <a:latin typeface="Arial Black" panose="020B0604020202020204" pitchFamily="34" charset="0"/>
                <a:ea typeface="+mj-ea"/>
              </a:rPr>
              <a:t>Summary:</a:t>
            </a:r>
            <a:endParaRPr lang="en-GB" sz="2200" dirty="0"/>
          </a:p>
          <a:p>
            <a:pPr marL="295275" indent="-285750">
              <a:lnSpc>
                <a:spcPct val="100000"/>
              </a:lnSpc>
              <a:buFont typeface="Arial" panose="020B0604020202020204" pitchFamily="34" charset="0"/>
              <a:buChar char="•"/>
            </a:pPr>
            <a:r>
              <a:rPr lang="en-GB" sz="2200" dirty="0"/>
              <a:t>Bluetongue affects ruminants (such as cattle, sheep, goats, and deer) and camelids (such as llamas and alpacas)</a:t>
            </a:r>
          </a:p>
          <a:p>
            <a:pPr marL="295275" indent="-285750">
              <a:lnSpc>
                <a:spcPct val="100000"/>
              </a:lnSpc>
              <a:buFont typeface="Arial" panose="020B0604020202020204" pitchFamily="34" charset="0"/>
              <a:buChar char="•"/>
            </a:pPr>
            <a:r>
              <a:rPr lang="en-GB" sz="2200" dirty="0"/>
              <a:t>Mainly spread by biting midges</a:t>
            </a:r>
          </a:p>
          <a:p>
            <a:pPr marL="295275" indent="-285750">
              <a:lnSpc>
                <a:spcPct val="100000"/>
              </a:lnSpc>
              <a:buFont typeface="Arial" panose="020B0604020202020204" pitchFamily="34" charset="0"/>
              <a:buChar char="•"/>
            </a:pPr>
            <a:r>
              <a:rPr lang="en-GB" sz="2200" dirty="0"/>
              <a:t>Three BTV-3 vaccines available</a:t>
            </a:r>
          </a:p>
          <a:p>
            <a:pPr marL="295275" indent="-285750">
              <a:lnSpc>
                <a:spcPct val="100000"/>
              </a:lnSpc>
              <a:spcAft>
                <a:spcPts val="1000"/>
              </a:spcAft>
              <a:buFont typeface="Arial" panose="020B0604020202020204" pitchFamily="34" charset="0"/>
              <a:buChar char="•"/>
            </a:pPr>
            <a:r>
              <a:rPr lang="en-GB" sz="2200" dirty="0"/>
              <a:t>Vaccines do not affect fertility</a:t>
            </a:r>
          </a:p>
          <a:p>
            <a:pPr marL="295200" indent="-284400">
              <a:lnSpc>
                <a:spcPct val="100000"/>
              </a:lnSpc>
              <a:spcBef>
                <a:spcPts val="0"/>
              </a:spcBef>
              <a:buFont typeface="Arial" panose="020B0604020202020204" pitchFamily="34" charset="0"/>
              <a:buChar char="•"/>
            </a:pPr>
            <a:r>
              <a:rPr lang="en-GB" sz="2200" dirty="0"/>
              <a:t>Resources on clinical signs &amp; </a:t>
            </a:r>
          </a:p>
          <a:p>
            <a:pPr marL="295200" indent="-284400">
              <a:lnSpc>
                <a:spcPct val="100000"/>
              </a:lnSpc>
              <a:spcBef>
                <a:spcPts val="0"/>
              </a:spcBef>
            </a:pPr>
            <a:r>
              <a:rPr lang="en-GB" sz="2200" dirty="0"/>
              <a:t>	vaccine decision making tools </a:t>
            </a:r>
          </a:p>
          <a:p>
            <a:pPr marL="295200" indent="-284400">
              <a:lnSpc>
                <a:spcPct val="100000"/>
              </a:lnSpc>
              <a:spcBef>
                <a:spcPts val="0"/>
              </a:spcBef>
            </a:pPr>
            <a:r>
              <a:rPr lang="en-GB" sz="2200" dirty="0"/>
              <a:t>	available on the Ruminant </a:t>
            </a:r>
          </a:p>
          <a:p>
            <a:pPr marL="295200" indent="-284400">
              <a:lnSpc>
                <a:spcPct val="100000"/>
              </a:lnSpc>
              <a:spcBef>
                <a:spcPts val="0"/>
              </a:spcBef>
            </a:pPr>
            <a:r>
              <a:rPr lang="en-GB" sz="2200" dirty="0"/>
              <a:t>	Health &amp; Welfare and AHDB </a:t>
            </a:r>
          </a:p>
          <a:p>
            <a:pPr marL="295200" indent="-284400">
              <a:lnSpc>
                <a:spcPct val="100000"/>
              </a:lnSpc>
              <a:spcBef>
                <a:spcPts val="0"/>
              </a:spcBef>
            </a:pPr>
            <a:r>
              <a:rPr lang="en-GB" sz="2200" dirty="0"/>
              <a:t>	websites</a:t>
            </a:r>
          </a:p>
          <a:p>
            <a:pPr marL="295275" indent="-285750">
              <a:lnSpc>
                <a:spcPct val="100000"/>
              </a:lnSpc>
              <a:spcBef>
                <a:spcPts val="0"/>
              </a:spcBef>
              <a:buFont typeface="Arial" panose="020B0604020202020204" pitchFamily="34" charset="0"/>
              <a:buChar char="•"/>
            </a:pPr>
            <a:endParaRPr lang="en-GB" sz="2000" dirty="0"/>
          </a:p>
          <a:p>
            <a:pPr marL="295275" indent="-285750">
              <a:lnSpc>
                <a:spcPct val="100000"/>
              </a:lnSpc>
              <a:buFont typeface="Arial" panose="020B0604020202020204" pitchFamily="34" charset="0"/>
              <a:buChar char="•"/>
            </a:pPr>
            <a:endParaRPr lang="en-GB" sz="2000" dirty="0"/>
          </a:p>
        </p:txBody>
      </p:sp>
      <p:pic>
        <p:nvPicPr>
          <p:cNvPr id="7" name="Picture 6">
            <a:extLst>
              <a:ext uri="{FF2B5EF4-FFF2-40B4-BE49-F238E27FC236}">
                <a16:creationId xmlns:a16="http://schemas.microsoft.com/office/drawing/2014/main" id="{C065C627-B584-9C42-40EB-5399C30857E4}"/>
              </a:ext>
            </a:extLst>
          </p:cNvPr>
          <p:cNvPicPr>
            <a:picLocks noChangeAspect="1"/>
          </p:cNvPicPr>
          <p:nvPr/>
        </p:nvPicPr>
        <p:blipFill>
          <a:blip r:embed="rId3"/>
          <a:stretch>
            <a:fillRect/>
          </a:stretch>
        </p:blipFill>
        <p:spPr>
          <a:xfrm>
            <a:off x="7809880" y="797511"/>
            <a:ext cx="3413292" cy="3413292"/>
          </a:xfrm>
          <a:prstGeom prst="rect">
            <a:avLst/>
          </a:prstGeom>
        </p:spPr>
      </p:pic>
      <p:sp>
        <p:nvSpPr>
          <p:cNvPr id="10" name="TextBox 9">
            <a:extLst>
              <a:ext uri="{FF2B5EF4-FFF2-40B4-BE49-F238E27FC236}">
                <a16:creationId xmlns:a16="http://schemas.microsoft.com/office/drawing/2014/main" id="{C494F3A4-4266-A1A5-0E83-3F40C2F70C30}"/>
              </a:ext>
            </a:extLst>
          </p:cNvPr>
          <p:cNvSpPr txBox="1"/>
          <p:nvPr/>
        </p:nvSpPr>
        <p:spPr>
          <a:xfrm>
            <a:off x="5257800" y="4339848"/>
            <a:ext cx="6716015" cy="1782196"/>
          </a:xfrm>
          <a:custGeom>
            <a:avLst/>
            <a:gdLst>
              <a:gd name="csX0" fmla="*/ 0 w 6716015"/>
              <a:gd name="csY0" fmla="*/ 0 h 1782196"/>
              <a:gd name="csX1" fmla="*/ 358187 w 6716015"/>
              <a:gd name="csY1" fmla="*/ 0 h 1782196"/>
              <a:gd name="csX2" fmla="*/ 985016 w 6716015"/>
              <a:gd name="csY2" fmla="*/ 0 h 1782196"/>
              <a:gd name="csX3" fmla="*/ 1477523 w 6716015"/>
              <a:gd name="csY3" fmla="*/ 0 h 1782196"/>
              <a:gd name="csX4" fmla="*/ 2037191 w 6716015"/>
              <a:gd name="csY4" fmla="*/ 0 h 1782196"/>
              <a:gd name="csX5" fmla="*/ 2731179 w 6716015"/>
              <a:gd name="csY5" fmla="*/ 0 h 1782196"/>
              <a:gd name="csX6" fmla="*/ 3156527 w 6716015"/>
              <a:gd name="csY6" fmla="*/ 0 h 1782196"/>
              <a:gd name="csX7" fmla="*/ 3783355 w 6716015"/>
              <a:gd name="csY7" fmla="*/ 0 h 1782196"/>
              <a:gd name="csX8" fmla="*/ 4208703 w 6716015"/>
              <a:gd name="csY8" fmla="*/ 0 h 1782196"/>
              <a:gd name="csX9" fmla="*/ 4768371 w 6716015"/>
              <a:gd name="csY9" fmla="*/ 0 h 1782196"/>
              <a:gd name="csX10" fmla="*/ 5395199 w 6716015"/>
              <a:gd name="csY10" fmla="*/ 0 h 1782196"/>
              <a:gd name="csX11" fmla="*/ 5753386 w 6716015"/>
              <a:gd name="csY11" fmla="*/ 0 h 1782196"/>
              <a:gd name="csX12" fmla="*/ 6111574 w 6716015"/>
              <a:gd name="csY12" fmla="*/ 0 h 1782196"/>
              <a:gd name="csX13" fmla="*/ 6716015 w 6716015"/>
              <a:gd name="csY13" fmla="*/ 0 h 1782196"/>
              <a:gd name="csX14" fmla="*/ 6716015 w 6716015"/>
              <a:gd name="csY14" fmla="*/ 594065 h 1782196"/>
              <a:gd name="csX15" fmla="*/ 6716015 w 6716015"/>
              <a:gd name="csY15" fmla="*/ 1205953 h 1782196"/>
              <a:gd name="csX16" fmla="*/ 6716015 w 6716015"/>
              <a:gd name="csY16" fmla="*/ 1782196 h 1782196"/>
              <a:gd name="csX17" fmla="*/ 6089187 w 6716015"/>
              <a:gd name="csY17" fmla="*/ 1782196 h 1782196"/>
              <a:gd name="csX18" fmla="*/ 5462359 w 6716015"/>
              <a:gd name="csY18" fmla="*/ 1782196 h 1782196"/>
              <a:gd name="csX19" fmla="*/ 4902691 w 6716015"/>
              <a:gd name="csY19" fmla="*/ 1782196 h 1782196"/>
              <a:gd name="csX20" fmla="*/ 4208703 w 6716015"/>
              <a:gd name="csY20" fmla="*/ 1782196 h 1782196"/>
              <a:gd name="csX21" fmla="*/ 3514715 w 6716015"/>
              <a:gd name="csY21" fmla="*/ 1782196 h 1782196"/>
              <a:gd name="csX22" fmla="*/ 2887886 w 6716015"/>
              <a:gd name="csY22" fmla="*/ 1782196 h 1782196"/>
              <a:gd name="csX23" fmla="*/ 2261058 w 6716015"/>
              <a:gd name="csY23" fmla="*/ 1782196 h 1782196"/>
              <a:gd name="csX24" fmla="*/ 1634230 w 6716015"/>
              <a:gd name="csY24" fmla="*/ 1782196 h 1782196"/>
              <a:gd name="csX25" fmla="*/ 1208883 w 6716015"/>
              <a:gd name="csY25" fmla="*/ 1782196 h 1782196"/>
              <a:gd name="csX26" fmla="*/ 514894 w 6716015"/>
              <a:gd name="csY26" fmla="*/ 1782196 h 1782196"/>
              <a:gd name="csX27" fmla="*/ 0 w 6716015"/>
              <a:gd name="csY27" fmla="*/ 1782196 h 1782196"/>
              <a:gd name="csX28" fmla="*/ 0 w 6716015"/>
              <a:gd name="csY28" fmla="*/ 1241597 h 1782196"/>
              <a:gd name="csX29" fmla="*/ 0 w 6716015"/>
              <a:gd name="csY29" fmla="*/ 629709 h 1782196"/>
              <a:gd name="csX30" fmla="*/ 0 w 6716015"/>
              <a:gd name="csY30" fmla="*/ 0 h 17821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6716015" h="1782196" fill="none" extrusionOk="0">
                <a:moveTo>
                  <a:pt x="0" y="0"/>
                </a:moveTo>
                <a:cubicBezTo>
                  <a:pt x="71699" y="-11653"/>
                  <a:pt x="254319" y="2846"/>
                  <a:pt x="358187" y="0"/>
                </a:cubicBezTo>
                <a:cubicBezTo>
                  <a:pt x="462055" y="-2846"/>
                  <a:pt x="748162" y="54002"/>
                  <a:pt x="985016" y="0"/>
                </a:cubicBezTo>
                <a:cubicBezTo>
                  <a:pt x="1221870" y="-54002"/>
                  <a:pt x="1307406" y="18615"/>
                  <a:pt x="1477523" y="0"/>
                </a:cubicBezTo>
                <a:cubicBezTo>
                  <a:pt x="1647640" y="-18615"/>
                  <a:pt x="1807241" y="5177"/>
                  <a:pt x="2037191" y="0"/>
                </a:cubicBezTo>
                <a:cubicBezTo>
                  <a:pt x="2267141" y="-5177"/>
                  <a:pt x="2506853" y="16302"/>
                  <a:pt x="2731179" y="0"/>
                </a:cubicBezTo>
                <a:cubicBezTo>
                  <a:pt x="2955505" y="-16302"/>
                  <a:pt x="3038840" y="1033"/>
                  <a:pt x="3156527" y="0"/>
                </a:cubicBezTo>
                <a:cubicBezTo>
                  <a:pt x="3274214" y="-1033"/>
                  <a:pt x="3501667" y="29014"/>
                  <a:pt x="3783355" y="0"/>
                </a:cubicBezTo>
                <a:cubicBezTo>
                  <a:pt x="4065043" y="-29014"/>
                  <a:pt x="4108960" y="35766"/>
                  <a:pt x="4208703" y="0"/>
                </a:cubicBezTo>
                <a:cubicBezTo>
                  <a:pt x="4308446" y="-35766"/>
                  <a:pt x="4650785" y="2697"/>
                  <a:pt x="4768371" y="0"/>
                </a:cubicBezTo>
                <a:cubicBezTo>
                  <a:pt x="4885957" y="-2697"/>
                  <a:pt x="5229783" y="22726"/>
                  <a:pt x="5395199" y="0"/>
                </a:cubicBezTo>
                <a:cubicBezTo>
                  <a:pt x="5560615" y="-22726"/>
                  <a:pt x="5583458" y="40119"/>
                  <a:pt x="5753386" y="0"/>
                </a:cubicBezTo>
                <a:cubicBezTo>
                  <a:pt x="5923314" y="-40119"/>
                  <a:pt x="5981501" y="17792"/>
                  <a:pt x="6111574" y="0"/>
                </a:cubicBezTo>
                <a:cubicBezTo>
                  <a:pt x="6241647" y="-17792"/>
                  <a:pt x="6564885" y="9932"/>
                  <a:pt x="6716015" y="0"/>
                </a:cubicBezTo>
                <a:cubicBezTo>
                  <a:pt x="6782713" y="184760"/>
                  <a:pt x="6699735" y="457030"/>
                  <a:pt x="6716015" y="594065"/>
                </a:cubicBezTo>
                <a:cubicBezTo>
                  <a:pt x="6732295" y="731101"/>
                  <a:pt x="6698628" y="909760"/>
                  <a:pt x="6716015" y="1205953"/>
                </a:cubicBezTo>
                <a:cubicBezTo>
                  <a:pt x="6733402" y="1502146"/>
                  <a:pt x="6672612" y="1587591"/>
                  <a:pt x="6716015" y="1782196"/>
                </a:cubicBezTo>
                <a:cubicBezTo>
                  <a:pt x="6468217" y="1850501"/>
                  <a:pt x="6322731" y="1745549"/>
                  <a:pt x="6089187" y="1782196"/>
                </a:cubicBezTo>
                <a:cubicBezTo>
                  <a:pt x="5855643" y="1818843"/>
                  <a:pt x="5651554" y="1760937"/>
                  <a:pt x="5462359" y="1782196"/>
                </a:cubicBezTo>
                <a:cubicBezTo>
                  <a:pt x="5273164" y="1803455"/>
                  <a:pt x="5015659" y="1722658"/>
                  <a:pt x="4902691" y="1782196"/>
                </a:cubicBezTo>
                <a:cubicBezTo>
                  <a:pt x="4789723" y="1841734"/>
                  <a:pt x="4352547" y="1705879"/>
                  <a:pt x="4208703" y="1782196"/>
                </a:cubicBezTo>
                <a:cubicBezTo>
                  <a:pt x="4064859" y="1858513"/>
                  <a:pt x="3821085" y="1754420"/>
                  <a:pt x="3514715" y="1782196"/>
                </a:cubicBezTo>
                <a:cubicBezTo>
                  <a:pt x="3208345" y="1809972"/>
                  <a:pt x="3199397" y="1781829"/>
                  <a:pt x="2887886" y="1782196"/>
                </a:cubicBezTo>
                <a:cubicBezTo>
                  <a:pt x="2576375" y="1782563"/>
                  <a:pt x="2541227" y="1719337"/>
                  <a:pt x="2261058" y="1782196"/>
                </a:cubicBezTo>
                <a:cubicBezTo>
                  <a:pt x="1980889" y="1845055"/>
                  <a:pt x="1828622" y="1749624"/>
                  <a:pt x="1634230" y="1782196"/>
                </a:cubicBezTo>
                <a:cubicBezTo>
                  <a:pt x="1439838" y="1814768"/>
                  <a:pt x="1322423" y="1756925"/>
                  <a:pt x="1208883" y="1782196"/>
                </a:cubicBezTo>
                <a:cubicBezTo>
                  <a:pt x="1095343" y="1807467"/>
                  <a:pt x="815483" y="1754068"/>
                  <a:pt x="514894" y="1782196"/>
                </a:cubicBezTo>
                <a:cubicBezTo>
                  <a:pt x="214305" y="1810324"/>
                  <a:pt x="232661" y="1771559"/>
                  <a:pt x="0" y="1782196"/>
                </a:cubicBezTo>
                <a:cubicBezTo>
                  <a:pt x="-41960" y="1611460"/>
                  <a:pt x="13907" y="1490456"/>
                  <a:pt x="0" y="1241597"/>
                </a:cubicBezTo>
                <a:cubicBezTo>
                  <a:pt x="-13907" y="992738"/>
                  <a:pt x="52128" y="767053"/>
                  <a:pt x="0" y="629709"/>
                </a:cubicBezTo>
                <a:cubicBezTo>
                  <a:pt x="-52128" y="492365"/>
                  <a:pt x="49569" y="161595"/>
                  <a:pt x="0" y="0"/>
                </a:cubicBezTo>
                <a:close/>
              </a:path>
              <a:path w="6716015" h="1782196" stroke="0" extrusionOk="0">
                <a:moveTo>
                  <a:pt x="0" y="0"/>
                </a:moveTo>
                <a:cubicBezTo>
                  <a:pt x="217437" y="-14135"/>
                  <a:pt x="249276" y="1788"/>
                  <a:pt x="492508" y="0"/>
                </a:cubicBezTo>
                <a:cubicBezTo>
                  <a:pt x="735740" y="-1788"/>
                  <a:pt x="710507" y="22281"/>
                  <a:pt x="850695" y="0"/>
                </a:cubicBezTo>
                <a:cubicBezTo>
                  <a:pt x="990883" y="-22281"/>
                  <a:pt x="1245804" y="26644"/>
                  <a:pt x="1544683" y="0"/>
                </a:cubicBezTo>
                <a:cubicBezTo>
                  <a:pt x="1843562" y="-26644"/>
                  <a:pt x="1901904" y="51640"/>
                  <a:pt x="2037191" y="0"/>
                </a:cubicBezTo>
                <a:cubicBezTo>
                  <a:pt x="2172478" y="-51640"/>
                  <a:pt x="2389464" y="11745"/>
                  <a:pt x="2529699" y="0"/>
                </a:cubicBezTo>
                <a:cubicBezTo>
                  <a:pt x="2669934" y="-11745"/>
                  <a:pt x="2961726" y="63971"/>
                  <a:pt x="3223687" y="0"/>
                </a:cubicBezTo>
                <a:cubicBezTo>
                  <a:pt x="3485648" y="-63971"/>
                  <a:pt x="3481070" y="45652"/>
                  <a:pt x="3649035" y="0"/>
                </a:cubicBezTo>
                <a:cubicBezTo>
                  <a:pt x="3817000" y="-45652"/>
                  <a:pt x="4180392" y="52715"/>
                  <a:pt x="4343023" y="0"/>
                </a:cubicBezTo>
                <a:cubicBezTo>
                  <a:pt x="4505654" y="-52715"/>
                  <a:pt x="4844389" y="26369"/>
                  <a:pt x="5037011" y="0"/>
                </a:cubicBezTo>
                <a:cubicBezTo>
                  <a:pt x="5229633" y="-26369"/>
                  <a:pt x="5385144" y="61331"/>
                  <a:pt x="5596679" y="0"/>
                </a:cubicBezTo>
                <a:cubicBezTo>
                  <a:pt x="5808214" y="-61331"/>
                  <a:pt x="6311984" y="97100"/>
                  <a:pt x="6716015" y="0"/>
                </a:cubicBezTo>
                <a:cubicBezTo>
                  <a:pt x="6739013" y="131187"/>
                  <a:pt x="6679442" y="379547"/>
                  <a:pt x="6716015" y="576243"/>
                </a:cubicBezTo>
                <a:cubicBezTo>
                  <a:pt x="6752588" y="772939"/>
                  <a:pt x="6661686" y="1002046"/>
                  <a:pt x="6716015" y="1116843"/>
                </a:cubicBezTo>
                <a:cubicBezTo>
                  <a:pt x="6770344" y="1231640"/>
                  <a:pt x="6673918" y="1496766"/>
                  <a:pt x="6716015" y="1782196"/>
                </a:cubicBezTo>
                <a:cubicBezTo>
                  <a:pt x="6583495" y="1796924"/>
                  <a:pt x="6366513" y="1763057"/>
                  <a:pt x="6156347" y="1782196"/>
                </a:cubicBezTo>
                <a:cubicBezTo>
                  <a:pt x="5946181" y="1801335"/>
                  <a:pt x="5788645" y="1748032"/>
                  <a:pt x="5596679" y="1782196"/>
                </a:cubicBezTo>
                <a:cubicBezTo>
                  <a:pt x="5404713" y="1816360"/>
                  <a:pt x="5047199" y="1747253"/>
                  <a:pt x="4902691" y="1782196"/>
                </a:cubicBezTo>
                <a:cubicBezTo>
                  <a:pt x="4758183" y="1817139"/>
                  <a:pt x="4570676" y="1755027"/>
                  <a:pt x="4343023" y="1782196"/>
                </a:cubicBezTo>
                <a:cubicBezTo>
                  <a:pt x="4115370" y="1809365"/>
                  <a:pt x="4102989" y="1757925"/>
                  <a:pt x="3984836" y="1782196"/>
                </a:cubicBezTo>
                <a:cubicBezTo>
                  <a:pt x="3866683" y="1806467"/>
                  <a:pt x="3704361" y="1770586"/>
                  <a:pt x="3559488" y="1782196"/>
                </a:cubicBezTo>
                <a:cubicBezTo>
                  <a:pt x="3414615" y="1793806"/>
                  <a:pt x="3202883" y="1773791"/>
                  <a:pt x="2865500" y="1782196"/>
                </a:cubicBezTo>
                <a:cubicBezTo>
                  <a:pt x="2528117" y="1790601"/>
                  <a:pt x="2572458" y="1716437"/>
                  <a:pt x="2305832" y="1782196"/>
                </a:cubicBezTo>
                <a:cubicBezTo>
                  <a:pt x="2039206" y="1847955"/>
                  <a:pt x="2046134" y="1739316"/>
                  <a:pt x="1880484" y="1782196"/>
                </a:cubicBezTo>
                <a:cubicBezTo>
                  <a:pt x="1714834" y="1825076"/>
                  <a:pt x="1558389" y="1723062"/>
                  <a:pt x="1320816" y="1782196"/>
                </a:cubicBezTo>
                <a:cubicBezTo>
                  <a:pt x="1083243" y="1841330"/>
                  <a:pt x="1127186" y="1747621"/>
                  <a:pt x="962629" y="1782196"/>
                </a:cubicBezTo>
                <a:cubicBezTo>
                  <a:pt x="798072" y="1816771"/>
                  <a:pt x="723857" y="1750159"/>
                  <a:pt x="604441" y="1782196"/>
                </a:cubicBezTo>
                <a:cubicBezTo>
                  <a:pt x="485025" y="1814233"/>
                  <a:pt x="287141" y="1760288"/>
                  <a:pt x="0" y="1782196"/>
                </a:cubicBezTo>
                <a:cubicBezTo>
                  <a:pt x="-45248" y="1627703"/>
                  <a:pt x="44183" y="1450468"/>
                  <a:pt x="0" y="1223775"/>
                </a:cubicBezTo>
                <a:cubicBezTo>
                  <a:pt x="-44183" y="997082"/>
                  <a:pt x="50376" y="805277"/>
                  <a:pt x="0" y="594065"/>
                </a:cubicBezTo>
                <a:cubicBezTo>
                  <a:pt x="-50376" y="382853"/>
                  <a:pt x="30216" y="217971"/>
                  <a:pt x="0" y="0"/>
                </a:cubicBezTo>
                <a:close/>
              </a:path>
            </a:pathLst>
          </a:custGeom>
          <a:solidFill>
            <a:srgbClr val="0070C0"/>
          </a:solidFill>
          <a:ln w="31750" cap="rnd">
            <a:noFill/>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wrap="square" tIns="90000" bIns="90000">
            <a:spAutoFit/>
          </a:bodyPr>
          <a:lstStyle/>
          <a:p>
            <a:pPr marL="9525">
              <a:lnSpc>
                <a:spcPct val="100000"/>
              </a:lnSpc>
            </a:pPr>
            <a:r>
              <a:rPr lang="en-GB" sz="2400" b="1" dirty="0">
                <a:solidFill>
                  <a:schemeClr val="bg1"/>
                </a:solidFill>
                <a:latin typeface="Arial" panose="020B0604020202020204" pitchFamily="34" charset="0"/>
                <a:cs typeface="Arial" panose="020B0604020202020204" pitchFamily="34" charset="0"/>
              </a:rPr>
              <a:t>Bluetongue is a notifiable disease.</a:t>
            </a:r>
            <a:r>
              <a:rPr lang="en-GB" sz="2400" dirty="0">
                <a:solidFill>
                  <a:schemeClr val="bg1"/>
                </a:solidFill>
                <a:latin typeface="Arial" panose="020B0604020202020204" pitchFamily="34" charset="0"/>
                <a:cs typeface="Arial" panose="020B0604020202020204" pitchFamily="34" charset="0"/>
              </a:rPr>
              <a:t> </a:t>
            </a:r>
          </a:p>
          <a:p>
            <a:pPr marL="9525">
              <a:lnSpc>
                <a:spcPct val="100000"/>
              </a:lnSpc>
            </a:pPr>
            <a:r>
              <a:rPr lang="en-GB" sz="2000" dirty="0">
                <a:solidFill>
                  <a:schemeClr val="bg1"/>
                </a:solidFill>
                <a:latin typeface="Arial" panose="020B0604020202020204" pitchFamily="34" charset="0"/>
                <a:cs typeface="Arial" panose="020B0604020202020204" pitchFamily="34" charset="0"/>
              </a:rPr>
              <a:t>If you suspect it, you must report it immediately by calling:</a:t>
            </a:r>
          </a:p>
          <a:p>
            <a:pPr marL="342900" indent="-342900">
              <a:lnSpc>
                <a:spcPct val="100000"/>
              </a:lnSpc>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03000 200 301 in England</a:t>
            </a:r>
          </a:p>
          <a:p>
            <a:pPr marL="342900" indent="-342900">
              <a:lnSpc>
                <a:spcPct val="100000"/>
              </a:lnSpc>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03003 038 268 in Wales</a:t>
            </a:r>
          </a:p>
          <a:p>
            <a:pPr marL="342900" indent="-342900">
              <a:lnSpc>
                <a:spcPct val="100000"/>
              </a:lnSpc>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Your local Field Services Office in Scotland </a:t>
            </a:r>
          </a:p>
        </p:txBody>
      </p:sp>
    </p:spTree>
    <p:extLst>
      <p:ext uri="{BB962C8B-B14F-4D97-AF65-F5344CB8AC3E}">
        <p14:creationId xmlns:p14="http://schemas.microsoft.com/office/powerpoint/2010/main" val="3967924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76044-E9B5-F5B3-377F-9C90C0D1919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5785D9A-E90E-5C20-5CBA-6348F617A440}"/>
              </a:ext>
            </a:extLst>
          </p:cNvPr>
          <p:cNvSpPr txBox="1">
            <a:spLocks/>
          </p:cNvSpPr>
          <p:nvPr/>
        </p:nvSpPr>
        <p:spPr>
          <a:xfrm>
            <a:off x="726495" y="271487"/>
            <a:ext cx="8696474" cy="1077218"/>
          </a:xfrm>
          <a:prstGeom prst="rect">
            <a:avLst/>
          </a:prstGeom>
        </p:spPr>
        <p:txBody>
          <a:bodyPr wrap="square">
            <a:spAutoFit/>
          </a:bodyPr>
          <a:lstStyle>
            <a:lvl1pPr algn="l" defTabSz="914400" rtl="0" eaLnBrk="1" latinLnBrk="0" hangingPunct="1">
              <a:lnSpc>
                <a:spcPct val="90000"/>
              </a:lnSpc>
              <a:spcBef>
                <a:spcPct val="0"/>
              </a:spcBef>
              <a:buNone/>
              <a:defRPr sz="3200" b="1" i="0" kern="1200" cap="all" baseline="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en-GB" dirty="0"/>
              <a:t>Scan this QR code for the Battle Bluetongue hub page:</a:t>
            </a:r>
          </a:p>
        </p:txBody>
      </p:sp>
      <p:pic>
        <p:nvPicPr>
          <p:cNvPr id="11" name="Picture 10">
            <a:extLst>
              <a:ext uri="{FF2B5EF4-FFF2-40B4-BE49-F238E27FC236}">
                <a16:creationId xmlns:a16="http://schemas.microsoft.com/office/drawing/2014/main" id="{231BB0A3-EE6F-8633-DEBF-A0525A0B4F2C}"/>
              </a:ext>
            </a:extLst>
          </p:cNvPr>
          <p:cNvPicPr>
            <a:picLocks noChangeAspect="1"/>
          </p:cNvPicPr>
          <p:nvPr/>
        </p:nvPicPr>
        <p:blipFill>
          <a:blip r:embed="rId3"/>
          <a:stretch>
            <a:fillRect/>
          </a:stretch>
        </p:blipFill>
        <p:spPr>
          <a:xfrm>
            <a:off x="4015705" y="1348705"/>
            <a:ext cx="4160589" cy="4160589"/>
          </a:xfrm>
          <a:prstGeom prst="rect">
            <a:avLst/>
          </a:prstGeom>
        </p:spPr>
      </p:pic>
    </p:spTree>
    <p:extLst>
      <p:ext uri="{BB962C8B-B14F-4D97-AF65-F5344CB8AC3E}">
        <p14:creationId xmlns:p14="http://schemas.microsoft.com/office/powerpoint/2010/main" val="3297555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FC0B78E3-8716-1190-ED4F-67888BE12C85}"/>
              </a:ext>
            </a:extLst>
          </p:cNvPr>
          <p:cNvSpPr txBox="1">
            <a:spLocks/>
          </p:cNvSpPr>
          <p:nvPr/>
        </p:nvSpPr>
        <p:spPr>
          <a:xfrm>
            <a:off x="674914" y="1043731"/>
            <a:ext cx="9098673" cy="7284045"/>
          </a:xfrm>
          <a:prstGeom prst="rect">
            <a:avLst/>
          </a:prstGeom>
        </p:spPr>
        <p:txBody>
          <a:bodyPr vert="horz" wrap="square" lIns="91440" tIns="45720" rIns="91440" bIns="45720" numCol="1" rtlCol="0">
            <a:spAutoFit/>
          </a:bodyPr>
          <a:lstStyle>
            <a:lvl1pPr marL="9525" indent="0" algn="l" defTabSz="914400" rtl="0" eaLnBrk="1" latinLnBrk="0" hangingPunct="1">
              <a:lnSpc>
                <a:spcPct val="90000"/>
              </a:lnSpc>
              <a:spcBef>
                <a:spcPts val="1000"/>
              </a:spcBef>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9525" indent="0" algn="l" defTabSz="914400" rtl="0" eaLnBrk="1" latinLnBrk="0" hangingPunct="1">
              <a:lnSpc>
                <a:spcPct val="90000"/>
              </a:lnSpc>
              <a:spcBef>
                <a:spcPts val="500"/>
              </a:spcBef>
              <a:buFont typeface="Arial" panose="020B0604020202020204" pitchFamily="34" charset="0"/>
              <a:buNone/>
              <a:tabLst/>
              <a:defRPr sz="1600" b="1" i="0" kern="1200" cap="all" baseline="0">
                <a:solidFill>
                  <a:srgbClr val="0391D4"/>
                </a:solidFill>
                <a:latin typeface="Arial" panose="020B0604020202020204" pitchFamily="34" charset="0"/>
                <a:ea typeface="+mn-ea"/>
                <a:cs typeface="Arial" panose="020B0604020202020204" pitchFamily="34" charset="0"/>
              </a:defRPr>
            </a:lvl2pPr>
            <a:lvl3pPr marL="9525" indent="0" algn="l" defTabSz="914400" rtl="0" eaLnBrk="1" latinLnBrk="0" hangingPunct="1">
              <a:lnSpc>
                <a:spcPct val="90000"/>
              </a:lnSpc>
              <a:spcBef>
                <a:spcPts val="500"/>
              </a:spcBef>
              <a:buFont typeface="Arial" panose="020B0604020202020204" pitchFamily="34" charset="0"/>
              <a:buNone/>
              <a:tabLst/>
              <a:defRPr sz="1800" b="1" i="0" kern="1200" cap="all" baseline="0">
                <a:solidFill>
                  <a:schemeClr val="tx1"/>
                </a:solidFill>
                <a:latin typeface="Arial" panose="020B0604020202020204" pitchFamily="34" charset="0"/>
                <a:ea typeface="+mn-ea"/>
                <a:cs typeface="Arial" panose="020B0604020202020204" pitchFamily="34" charset="0"/>
              </a:defRPr>
            </a:lvl3pPr>
            <a:lvl4pPr marL="9525" indent="0" algn="l" defTabSz="914400" rtl="0" eaLnBrk="1" latinLnBrk="0" hangingPunct="1">
              <a:lnSpc>
                <a:spcPct val="90000"/>
              </a:lnSpc>
              <a:spcBef>
                <a:spcPts val="500"/>
              </a:spcBef>
              <a:buFont typeface="Arial" panose="020B0604020202020204" pitchFamily="34" charset="0"/>
              <a:buNone/>
              <a:tabLst/>
              <a:defRPr sz="2000" b="1" i="0" kern="1200" cap="all" baseline="0">
                <a:solidFill>
                  <a:srgbClr val="0391D4"/>
                </a:solidFill>
                <a:latin typeface="Arial Black" panose="020B0604020202020204" pitchFamily="34" charset="0"/>
                <a:ea typeface="+mn-ea"/>
                <a:cs typeface="Arial Black" panose="020B0604020202020204" pitchFamily="34" charset="0"/>
              </a:defRPr>
            </a:lvl4pPr>
            <a:lvl5pPr marL="9525" indent="0" algn="l" defTabSz="914400" rtl="0" eaLnBrk="1" latinLnBrk="0" hangingPunct="1">
              <a:lnSpc>
                <a:spcPct val="90000"/>
              </a:lnSpc>
              <a:spcBef>
                <a:spcPts val="500"/>
              </a:spcBef>
              <a:buFont typeface="Arial" panose="020B0604020202020204" pitchFamily="34" charset="0"/>
              <a:buNone/>
              <a:tabLst/>
              <a:defRPr sz="1600" b="0" i="0" kern="1200">
                <a:solidFill>
                  <a:srgbClr val="F9F7F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3200" b="1" cap="all" dirty="0">
                <a:latin typeface="Arial Black" panose="020B0604020202020204" pitchFamily="34" charset="0"/>
                <a:ea typeface="+mj-ea"/>
              </a:rPr>
              <a:t>contents:</a:t>
            </a:r>
          </a:p>
          <a:p>
            <a:pPr marL="466725" indent="-457200">
              <a:lnSpc>
                <a:spcPct val="100000"/>
              </a:lnSpc>
              <a:buFontTx/>
              <a:buChar char="-"/>
            </a:pPr>
            <a:r>
              <a:rPr lang="en-GB" sz="2400" b="1" cap="all" dirty="0">
                <a:latin typeface="Arial Black" panose="020B0604020202020204" pitchFamily="34" charset="0"/>
                <a:ea typeface="+mj-ea"/>
              </a:rPr>
              <a:t>Transmission</a:t>
            </a:r>
          </a:p>
          <a:p>
            <a:pPr marL="466725" indent="-457200">
              <a:lnSpc>
                <a:spcPct val="100000"/>
              </a:lnSpc>
              <a:buFontTx/>
              <a:buChar char="-"/>
            </a:pPr>
            <a:r>
              <a:rPr lang="en-GB" sz="2400" b="1" cap="all" dirty="0">
                <a:latin typeface="Arial Black" panose="020B0604020202020204" pitchFamily="34" charset="0"/>
              </a:rPr>
              <a:t>Clinical signs &amp; dummy calves</a:t>
            </a:r>
          </a:p>
          <a:p>
            <a:pPr marL="466725" indent="-457200">
              <a:lnSpc>
                <a:spcPct val="100000"/>
              </a:lnSpc>
              <a:buFontTx/>
              <a:buChar char="-"/>
            </a:pPr>
            <a:r>
              <a:rPr lang="en-GB" sz="2400" b="1" cap="all" dirty="0">
                <a:latin typeface="Arial Black" panose="020B0604020202020204" pitchFamily="34" charset="0"/>
                <a:ea typeface="+mj-ea"/>
              </a:rPr>
              <a:t>Vaccination</a:t>
            </a:r>
          </a:p>
          <a:p>
            <a:pPr marL="466725" indent="-457200">
              <a:lnSpc>
                <a:spcPct val="100000"/>
              </a:lnSpc>
              <a:buFontTx/>
              <a:buChar char="-"/>
            </a:pPr>
            <a:r>
              <a:rPr lang="en-GB" sz="2400" b="1" cap="all" dirty="0">
                <a:latin typeface="Arial Black" panose="020B0604020202020204" pitchFamily="34" charset="0"/>
                <a:ea typeface="+mj-ea"/>
              </a:rPr>
              <a:t>Fertility myth-busting</a:t>
            </a:r>
          </a:p>
          <a:p>
            <a:pPr marL="466725" indent="-457200">
              <a:lnSpc>
                <a:spcPct val="100000"/>
              </a:lnSpc>
              <a:buFontTx/>
              <a:buChar char="-"/>
            </a:pPr>
            <a:r>
              <a:rPr lang="en-GB" sz="2400" b="1" cap="all" dirty="0">
                <a:latin typeface="Arial Black" panose="020B0604020202020204" pitchFamily="34" charset="0"/>
                <a:ea typeface="+mj-ea"/>
              </a:rPr>
              <a:t>Resources reminder</a:t>
            </a:r>
          </a:p>
          <a:p>
            <a:pPr marL="466725" indent="-457200">
              <a:lnSpc>
                <a:spcPct val="100000"/>
              </a:lnSpc>
              <a:buFontTx/>
              <a:buChar char="-"/>
            </a:pPr>
            <a:r>
              <a:rPr lang="en-GB" sz="2400" b="1" cap="all" dirty="0">
                <a:latin typeface="Arial Black" panose="020B0604020202020204" pitchFamily="34" charset="0"/>
                <a:ea typeface="+mj-ea"/>
              </a:rPr>
              <a:t>summary</a:t>
            </a:r>
          </a:p>
          <a:p>
            <a:pPr marL="466725" indent="-457200">
              <a:lnSpc>
                <a:spcPct val="100000"/>
              </a:lnSpc>
              <a:buFontTx/>
              <a:buChar char="-"/>
            </a:pPr>
            <a:endParaRPr lang="en-GB" sz="3200" b="1" cap="all" dirty="0">
              <a:latin typeface="Arial Black" panose="020B0604020202020204" pitchFamily="34" charset="0"/>
              <a:ea typeface="+mj-ea"/>
            </a:endParaRPr>
          </a:p>
          <a:p>
            <a:pPr marL="466725" indent="-457200">
              <a:lnSpc>
                <a:spcPct val="100000"/>
              </a:lnSpc>
              <a:buFontTx/>
              <a:buChar char="-"/>
            </a:pPr>
            <a:endParaRPr lang="en-GB" sz="3200" b="1" cap="all" dirty="0">
              <a:latin typeface="Arial Black" panose="020B0604020202020204" pitchFamily="34" charset="0"/>
              <a:ea typeface="+mj-ea"/>
            </a:endParaRPr>
          </a:p>
          <a:p>
            <a:pPr marL="466725" indent="-457200">
              <a:lnSpc>
                <a:spcPct val="100000"/>
              </a:lnSpc>
              <a:buFontTx/>
              <a:buChar char="-"/>
            </a:pPr>
            <a:endParaRPr lang="en-GB" sz="3200" b="1" cap="all" dirty="0">
              <a:latin typeface="Arial Black" panose="020B0604020202020204" pitchFamily="34" charset="0"/>
              <a:ea typeface="+mj-ea"/>
            </a:endParaRPr>
          </a:p>
          <a:p>
            <a:pPr marL="466725" indent="-457200">
              <a:lnSpc>
                <a:spcPct val="100000"/>
              </a:lnSpc>
              <a:buFontTx/>
              <a:buChar char="-"/>
            </a:pPr>
            <a:endParaRPr lang="en-GB" sz="3200" b="1" cap="all" dirty="0">
              <a:latin typeface="Arial Black" panose="020B0604020202020204" pitchFamily="34" charset="0"/>
              <a:ea typeface="+mj-ea"/>
            </a:endParaRPr>
          </a:p>
          <a:p>
            <a:pPr marL="466725" indent="-457200">
              <a:lnSpc>
                <a:spcPct val="100000"/>
              </a:lnSpc>
              <a:buFontTx/>
              <a:buChar char="-"/>
            </a:pPr>
            <a:endParaRPr lang="en-GB" sz="3200" b="1" cap="all" dirty="0">
              <a:latin typeface="Arial Black" panose="020B0604020202020204" pitchFamily="34" charset="0"/>
              <a:ea typeface="+mj-ea"/>
            </a:endParaRPr>
          </a:p>
          <a:p>
            <a:pPr marL="295275" indent="-285750">
              <a:lnSpc>
                <a:spcPct val="100000"/>
              </a:lnSpc>
              <a:buFont typeface="Arial" panose="020B0604020202020204" pitchFamily="34" charset="0"/>
              <a:buChar char="•"/>
            </a:pPr>
            <a:r>
              <a:rPr lang="en-GB" sz="1700" dirty="0"/>
              <a:t> </a:t>
            </a:r>
          </a:p>
          <a:p>
            <a:pPr>
              <a:lnSpc>
                <a:spcPct val="100000"/>
              </a:lnSpc>
            </a:pPr>
            <a:endParaRPr lang="en-GB" sz="600" b="1" cap="all" dirty="0">
              <a:latin typeface="Arial Black" panose="020B0604020202020204" pitchFamily="34" charset="0"/>
            </a:endParaRPr>
          </a:p>
        </p:txBody>
      </p:sp>
    </p:spTree>
    <p:extLst>
      <p:ext uri="{BB962C8B-B14F-4D97-AF65-F5344CB8AC3E}">
        <p14:creationId xmlns:p14="http://schemas.microsoft.com/office/powerpoint/2010/main" val="2087777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B237A-35BA-F816-914B-DC3F04927D0C}"/>
            </a:ext>
          </a:extLst>
        </p:cNvPr>
        <p:cNvGrpSpPr/>
        <p:nvPr/>
      </p:nvGrpSpPr>
      <p:grpSpPr>
        <a:xfrm>
          <a:off x="0" y="0"/>
          <a:ext cx="0" cy="0"/>
          <a:chOff x="0" y="0"/>
          <a:chExt cx="0" cy="0"/>
        </a:xfrm>
      </p:grpSpPr>
      <p:sp>
        <p:nvSpPr>
          <p:cNvPr id="11" name="Text Placeholder 5">
            <a:extLst>
              <a:ext uri="{FF2B5EF4-FFF2-40B4-BE49-F238E27FC236}">
                <a16:creationId xmlns:a16="http://schemas.microsoft.com/office/drawing/2014/main" id="{E9DBE320-07DE-6E14-3FB1-309C4E7A45CF}"/>
              </a:ext>
            </a:extLst>
          </p:cNvPr>
          <p:cNvSpPr txBox="1">
            <a:spLocks/>
          </p:cNvSpPr>
          <p:nvPr/>
        </p:nvSpPr>
        <p:spPr>
          <a:xfrm>
            <a:off x="674914" y="1043731"/>
            <a:ext cx="4782599" cy="4585871"/>
          </a:xfrm>
          <a:prstGeom prst="rect">
            <a:avLst/>
          </a:prstGeom>
        </p:spPr>
        <p:txBody>
          <a:bodyPr vert="horz" wrap="square" lIns="91440" tIns="45720" rIns="91440" bIns="45720" numCol="1" rtlCol="0">
            <a:spAutoFit/>
          </a:bodyPr>
          <a:lstStyle>
            <a:lvl1pPr marL="9525" indent="0" algn="l" defTabSz="914400" rtl="0" eaLnBrk="1" latinLnBrk="0" hangingPunct="1">
              <a:lnSpc>
                <a:spcPct val="90000"/>
              </a:lnSpc>
              <a:spcBef>
                <a:spcPts val="1000"/>
              </a:spcBef>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9525" indent="0" algn="l" defTabSz="914400" rtl="0" eaLnBrk="1" latinLnBrk="0" hangingPunct="1">
              <a:lnSpc>
                <a:spcPct val="90000"/>
              </a:lnSpc>
              <a:spcBef>
                <a:spcPts val="500"/>
              </a:spcBef>
              <a:buFont typeface="Arial" panose="020B0604020202020204" pitchFamily="34" charset="0"/>
              <a:buNone/>
              <a:tabLst/>
              <a:defRPr sz="1600" b="1" i="0" kern="1200" cap="all" baseline="0">
                <a:solidFill>
                  <a:srgbClr val="0391D4"/>
                </a:solidFill>
                <a:latin typeface="Arial" panose="020B0604020202020204" pitchFamily="34" charset="0"/>
                <a:ea typeface="+mn-ea"/>
                <a:cs typeface="Arial" panose="020B0604020202020204" pitchFamily="34" charset="0"/>
              </a:defRPr>
            </a:lvl2pPr>
            <a:lvl3pPr marL="9525" indent="0" algn="l" defTabSz="914400" rtl="0" eaLnBrk="1" latinLnBrk="0" hangingPunct="1">
              <a:lnSpc>
                <a:spcPct val="90000"/>
              </a:lnSpc>
              <a:spcBef>
                <a:spcPts val="500"/>
              </a:spcBef>
              <a:buFont typeface="Arial" panose="020B0604020202020204" pitchFamily="34" charset="0"/>
              <a:buNone/>
              <a:tabLst/>
              <a:defRPr sz="1800" b="1" i="0" kern="1200" cap="all" baseline="0">
                <a:solidFill>
                  <a:schemeClr val="tx1"/>
                </a:solidFill>
                <a:latin typeface="Arial" panose="020B0604020202020204" pitchFamily="34" charset="0"/>
                <a:ea typeface="+mn-ea"/>
                <a:cs typeface="Arial" panose="020B0604020202020204" pitchFamily="34" charset="0"/>
              </a:defRPr>
            </a:lvl3pPr>
            <a:lvl4pPr marL="9525" indent="0" algn="l" defTabSz="914400" rtl="0" eaLnBrk="1" latinLnBrk="0" hangingPunct="1">
              <a:lnSpc>
                <a:spcPct val="90000"/>
              </a:lnSpc>
              <a:spcBef>
                <a:spcPts val="500"/>
              </a:spcBef>
              <a:buFont typeface="Arial" panose="020B0604020202020204" pitchFamily="34" charset="0"/>
              <a:buNone/>
              <a:tabLst/>
              <a:defRPr sz="2000" b="1" i="0" kern="1200" cap="all" baseline="0">
                <a:solidFill>
                  <a:srgbClr val="0391D4"/>
                </a:solidFill>
                <a:latin typeface="Arial Black" panose="020B0604020202020204" pitchFamily="34" charset="0"/>
                <a:ea typeface="+mn-ea"/>
                <a:cs typeface="Arial Black" panose="020B0604020202020204" pitchFamily="34" charset="0"/>
              </a:defRPr>
            </a:lvl4pPr>
            <a:lvl5pPr marL="9525" indent="0" algn="l" defTabSz="914400" rtl="0" eaLnBrk="1" latinLnBrk="0" hangingPunct="1">
              <a:lnSpc>
                <a:spcPct val="90000"/>
              </a:lnSpc>
              <a:spcBef>
                <a:spcPts val="500"/>
              </a:spcBef>
              <a:buFont typeface="Arial" panose="020B0604020202020204" pitchFamily="34" charset="0"/>
              <a:buNone/>
              <a:tabLst/>
              <a:defRPr sz="1600" b="0" i="0" kern="1200">
                <a:solidFill>
                  <a:srgbClr val="F9F7F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3200" b="1" cap="all" dirty="0">
                <a:latin typeface="Arial Black" panose="020B0604020202020204" pitchFamily="34" charset="0"/>
                <a:ea typeface="+mj-ea"/>
              </a:rPr>
              <a:t>Transmission:</a:t>
            </a:r>
          </a:p>
          <a:p>
            <a:pPr marL="295275" indent="-285750">
              <a:lnSpc>
                <a:spcPct val="100000"/>
              </a:lnSpc>
              <a:buFont typeface="Arial" panose="020B0604020202020204" pitchFamily="34" charset="0"/>
              <a:buChar char="•"/>
            </a:pPr>
            <a:r>
              <a:rPr lang="en-GB" sz="1700" dirty="0"/>
              <a:t>Biting midges (</a:t>
            </a:r>
            <a:r>
              <a:rPr lang="en-GB" sz="1700" i="1" dirty="0"/>
              <a:t>Culicoides</a:t>
            </a:r>
            <a:r>
              <a:rPr lang="en-GB" sz="1700" dirty="0"/>
              <a:t> species) are the most common source of infection between susceptible livestock</a:t>
            </a:r>
          </a:p>
          <a:p>
            <a:pPr marL="295275" indent="-285750">
              <a:lnSpc>
                <a:spcPct val="100000"/>
              </a:lnSpc>
              <a:buFont typeface="Arial" panose="020B0604020202020204" pitchFamily="34" charset="0"/>
              <a:buChar char="•"/>
            </a:pPr>
            <a:r>
              <a:rPr lang="en-GB" sz="1700" dirty="0"/>
              <a:t>It can also spread through movement and import of animals </a:t>
            </a:r>
          </a:p>
          <a:p>
            <a:pPr marL="295275" indent="-285750">
              <a:lnSpc>
                <a:spcPct val="100000"/>
              </a:lnSpc>
              <a:buFont typeface="Arial" panose="020B0604020202020204" pitchFamily="34" charset="0"/>
              <a:buChar char="•"/>
            </a:pPr>
            <a:r>
              <a:rPr lang="en-GB" sz="1700" dirty="0"/>
              <a:t>Or through semen, ova, embryos or foetuses</a:t>
            </a:r>
          </a:p>
          <a:p>
            <a:pPr marL="295275" indent="-285750">
              <a:lnSpc>
                <a:spcPct val="100000"/>
              </a:lnSpc>
              <a:buFont typeface="Arial" panose="020B0604020202020204" pitchFamily="34" charset="0"/>
              <a:buChar char="•"/>
            </a:pPr>
            <a:r>
              <a:rPr lang="en-GB" sz="1700" dirty="0"/>
              <a:t>The time of year, weather conditions and animal density can all affect transmission</a:t>
            </a:r>
          </a:p>
          <a:p>
            <a:pPr marL="295275" indent="-285750">
              <a:lnSpc>
                <a:spcPct val="100000"/>
              </a:lnSpc>
              <a:buFont typeface="Arial" panose="020B0604020202020204" pitchFamily="34" charset="0"/>
              <a:buChar char="•"/>
            </a:pPr>
            <a:r>
              <a:rPr lang="en-GB" sz="1700" dirty="0"/>
              <a:t>Once a biting midge is infected with bluetongue virus, it can transmit the virus for the rest of its life. Adults typically live for up to a month, but can survive longer</a:t>
            </a:r>
          </a:p>
          <a:p>
            <a:pPr>
              <a:lnSpc>
                <a:spcPct val="100000"/>
              </a:lnSpc>
            </a:pPr>
            <a:endParaRPr lang="en-GB" sz="600" b="1" cap="all" dirty="0">
              <a:latin typeface="Arial Black" panose="020B0604020202020204" pitchFamily="34" charset="0"/>
            </a:endParaRPr>
          </a:p>
        </p:txBody>
      </p:sp>
      <p:pic>
        <p:nvPicPr>
          <p:cNvPr id="14" name="Picture 13" descr="Diagram of an infection cycle&#10;&#10;AI-generated content may be incorrect.">
            <a:extLst>
              <a:ext uri="{FF2B5EF4-FFF2-40B4-BE49-F238E27FC236}">
                <a16:creationId xmlns:a16="http://schemas.microsoft.com/office/drawing/2014/main" id="{C9F2C1AA-4B39-CA3C-BE12-E560F7FE5A96}"/>
              </a:ext>
            </a:extLst>
          </p:cNvPr>
          <p:cNvPicPr>
            <a:picLocks noChangeAspect="1"/>
          </p:cNvPicPr>
          <p:nvPr/>
        </p:nvPicPr>
        <p:blipFill>
          <a:blip r:embed="rId3"/>
          <a:srcRect t="3489" r="3788" b="11933"/>
          <a:stretch>
            <a:fillRect/>
          </a:stretch>
        </p:blipFill>
        <p:spPr>
          <a:xfrm>
            <a:off x="5828180" y="1610320"/>
            <a:ext cx="5826441" cy="3282139"/>
          </a:xfrm>
          <a:prstGeom prst="rect">
            <a:avLst/>
          </a:prstGeom>
          <a:ln w="22225" cap="rnd">
            <a:solidFill>
              <a:schemeClr val="tx1"/>
            </a:solidFill>
          </a:ln>
        </p:spPr>
      </p:pic>
    </p:spTree>
    <p:extLst>
      <p:ext uri="{BB962C8B-B14F-4D97-AF65-F5344CB8AC3E}">
        <p14:creationId xmlns:p14="http://schemas.microsoft.com/office/powerpoint/2010/main" val="4191574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5F8BA-CE5C-CF72-13F1-BAB63EDF97D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EC460F1-3DB6-A680-91BA-36FE41D610F7}"/>
              </a:ext>
            </a:extLst>
          </p:cNvPr>
          <p:cNvSpPr txBox="1">
            <a:spLocks/>
          </p:cNvSpPr>
          <p:nvPr/>
        </p:nvSpPr>
        <p:spPr>
          <a:xfrm>
            <a:off x="757492" y="192908"/>
            <a:ext cx="10515600" cy="544197"/>
          </a:xfrm>
          <a:prstGeom prst="rect">
            <a:avLst/>
          </a:prstGeom>
        </p:spPr>
        <p:txBody>
          <a:bodyPr>
            <a:normAutofit/>
          </a:bodyPr>
          <a:lstStyle>
            <a:lvl1pPr algn="l" defTabSz="914400" rtl="0" eaLnBrk="1" latinLnBrk="0" hangingPunct="1">
              <a:lnSpc>
                <a:spcPct val="90000"/>
              </a:lnSpc>
              <a:spcBef>
                <a:spcPct val="0"/>
              </a:spcBef>
              <a:buNone/>
              <a:defRPr sz="3200" b="1" i="0" kern="1200" cap="all" baseline="0">
                <a:solidFill>
                  <a:schemeClr val="tx1"/>
                </a:solidFill>
                <a:latin typeface="Arial Black" panose="020B0604020202020204" pitchFamily="34" charset="0"/>
                <a:ea typeface="+mj-ea"/>
                <a:cs typeface="Arial Black" panose="020B0604020202020204" pitchFamily="34" charset="0"/>
              </a:defRPr>
            </a:lvl1pPr>
          </a:lstStyle>
          <a:p>
            <a:r>
              <a:rPr lang="en-GB" dirty="0"/>
              <a:t>Signs of Bluetongue in:</a:t>
            </a:r>
          </a:p>
        </p:txBody>
      </p:sp>
      <p:pic>
        <p:nvPicPr>
          <p:cNvPr id="7" name="Picture 6">
            <a:extLst>
              <a:ext uri="{FF2B5EF4-FFF2-40B4-BE49-F238E27FC236}">
                <a16:creationId xmlns:a16="http://schemas.microsoft.com/office/drawing/2014/main" id="{34732BD7-4DCA-B094-8BB1-EE811F0E2097}"/>
              </a:ext>
            </a:extLst>
          </p:cNvPr>
          <p:cNvPicPr>
            <a:picLocks noChangeAspect="1"/>
          </p:cNvPicPr>
          <p:nvPr/>
        </p:nvPicPr>
        <p:blipFill>
          <a:blip r:embed="rId3"/>
          <a:stretch>
            <a:fillRect/>
          </a:stretch>
        </p:blipFill>
        <p:spPr>
          <a:xfrm>
            <a:off x="9394275" y="260350"/>
            <a:ext cx="1944565" cy="1746000"/>
          </a:xfrm>
          <a:prstGeom prst="rect">
            <a:avLst/>
          </a:prstGeom>
          <a:ln>
            <a:noFill/>
          </a:ln>
        </p:spPr>
      </p:pic>
      <p:pic>
        <p:nvPicPr>
          <p:cNvPr id="8" name="Picture Placeholder 5">
            <a:extLst>
              <a:ext uri="{FF2B5EF4-FFF2-40B4-BE49-F238E27FC236}">
                <a16:creationId xmlns:a16="http://schemas.microsoft.com/office/drawing/2014/main" id="{6555F9F4-9929-F704-8998-DF761B5C2AEF}"/>
              </a:ext>
            </a:extLst>
          </p:cNvPr>
          <p:cNvPicPr>
            <a:picLocks noGrp="1" noChangeAspect="1"/>
          </p:cNvPicPr>
          <p:nvPr>
            <p:ph type="pic" sz="quarter" idx="11"/>
          </p:nvPr>
        </p:nvPicPr>
        <p:blipFill rotWithShape="1">
          <a:blip r:embed="rId4"/>
          <a:srcRect t="10351"/>
          <a:stretch>
            <a:fillRect/>
          </a:stretch>
        </p:blipFill>
        <p:spPr>
          <a:xfrm>
            <a:off x="9394275" y="2052470"/>
            <a:ext cx="1947784" cy="1746001"/>
          </a:xfrm>
          <a:ln w="38100">
            <a:noFill/>
          </a:ln>
        </p:spPr>
      </p:pic>
      <p:pic>
        <p:nvPicPr>
          <p:cNvPr id="9" name="Picture 2" descr="Sheep with nasal discharge and salivation">
            <a:extLst>
              <a:ext uri="{FF2B5EF4-FFF2-40B4-BE49-F238E27FC236}">
                <a16:creationId xmlns:a16="http://schemas.microsoft.com/office/drawing/2014/main" id="{6BF99D39-4ECB-5F7C-886F-841BD2AFA8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359"/>
          <a:stretch>
            <a:fillRect/>
          </a:stretch>
        </p:blipFill>
        <p:spPr bwMode="auto">
          <a:xfrm>
            <a:off x="7410434" y="3842901"/>
            <a:ext cx="1948725" cy="1746687"/>
          </a:xfrm>
          <a:prstGeom prst="rect">
            <a:avLst/>
          </a:prstGeom>
          <a:noFill/>
          <a:ln w="0">
            <a:noFill/>
          </a:ln>
          <a:extLst>
            <a:ext uri="{909E8E84-426E-40DD-AFC4-6F175D3DCCD1}">
              <a14:hiddenFill xmlns:a14="http://schemas.microsoft.com/office/drawing/2010/main">
                <a:solidFill>
                  <a:srgbClr val="FFFFFF"/>
                </a:solidFill>
              </a14:hiddenFill>
            </a:ext>
          </a:extLst>
        </p:spPr>
      </p:pic>
      <p:pic>
        <p:nvPicPr>
          <p:cNvPr id="10" name="Picture 2" descr="Cow with lesions on teats">
            <a:extLst>
              <a:ext uri="{FF2B5EF4-FFF2-40B4-BE49-F238E27FC236}">
                <a16:creationId xmlns:a16="http://schemas.microsoft.com/office/drawing/2014/main" id="{7AC4541E-4B26-CD16-275C-B38440B2F3A9}"/>
              </a:ext>
            </a:extLst>
          </p:cNvPr>
          <p:cNvPicPr>
            <a:picLocks noChangeArrowheads="1"/>
          </p:cNvPicPr>
          <p:nvPr/>
        </p:nvPicPr>
        <p:blipFill rotWithShape="1">
          <a:blip r:embed="rId6">
            <a:extLst>
              <a:ext uri="{28A0092B-C50C-407E-A947-70E740481C1C}">
                <a14:useLocalDpi xmlns:a14="http://schemas.microsoft.com/office/drawing/2010/main" val="0"/>
              </a:ext>
            </a:extLst>
          </a:blip>
          <a:srcRect t="10351"/>
          <a:stretch>
            <a:fillRect/>
          </a:stretch>
        </p:blipFill>
        <p:spPr bwMode="auto">
          <a:xfrm>
            <a:off x="9412613" y="3844592"/>
            <a:ext cx="1946777" cy="1746002"/>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4" name="Text Placeholder 5">
            <a:extLst>
              <a:ext uri="{FF2B5EF4-FFF2-40B4-BE49-F238E27FC236}">
                <a16:creationId xmlns:a16="http://schemas.microsoft.com/office/drawing/2014/main" id="{C7EE708B-0BE3-CE36-6681-053CAD1F9996}"/>
              </a:ext>
            </a:extLst>
          </p:cNvPr>
          <p:cNvSpPr txBox="1">
            <a:spLocks/>
          </p:cNvSpPr>
          <p:nvPr/>
        </p:nvSpPr>
        <p:spPr>
          <a:xfrm>
            <a:off x="777191" y="956333"/>
            <a:ext cx="2686872" cy="4488408"/>
          </a:xfrm>
          <a:prstGeom prst="rect">
            <a:avLst/>
          </a:prstGeom>
        </p:spPr>
        <p:txBody>
          <a:bodyPr vert="horz" wrap="square" lIns="91440" tIns="45720" rIns="91440" bIns="45720" numCol="1" rtlCol="0">
            <a:spAutoFit/>
          </a:bodyPr>
          <a:lstStyle>
            <a:lvl1pPr marL="9525" indent="0" algn="l" defTabSz="914400" rtl="0" eaLnBrk="1" latinLnBrk="0" hangingPunct="1">
              <a:lnSpc>
                <a:spcPct val="90000"/>
              </a:lnSpc>
              <a:spcBef>
                <a:spcPts val="1000"/>
              </a:spcBef>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9525" indent="0" algn="l" defTabSz="914400" rtl="0" eaLnBrk="1" latinLnBrk="0" hangingPunct="1">
              <a:lnSpc>
                <a:spcPct val="90000"/>
              </a:lnSpc>
              <a:spcBef>
                <a:spcPts val="500"/>
              </a:spcBef>
              <a:buFont typeface="Arial" panose="020B0604020202020204" pitchFamily="34" charset="0"/>
              <a:buNone/>
              <a:tabLst/>
              <a:defRPr sz="1600" b="1" i="0" kern="1200" cap="all" baseline="0">
                <a:solidFill>
                  <a:srgbClr val="0391D4"/>
                </a:solidFill>
                <a:latin typeface="Arial" panose="020B0604020202020204" pitchFamily="34" charset="0"/>
                <a:ea typeface="+mn-ea"/>
                <a:cs typeface="Arial" panose="020B0604020202020204" pitchFamily="34" charset="0"/>
              </a:defRPr>
            </a:lvl2pPr>
            <a:lvl3pPr marL="9525" indent="0" algn="l" defTabSz="914400" rtl="0" eaLnBrk="1" latinLnBrk="0" hangingPunct="1">
              <a:lnSpc>
                <a:spcPct val="90000"/>
              </a:lnSpc>
              <a:spcBef>
                <a:spcPts val="500"/>
              </a:spcBef>
              <a:buFont typeface="Arial" panose="020B0604020202020204" pitchFamily="34" charset="0"/>
              <a:buNone/>
              <a:tabLst/>
              <a:defRPr sz="1800" b="1" i="0" kern="1200" cap="all" baseline="0">
                <a:solidFill>
                  <a:schemeClr val="tx1"/>
                </a:solidFill>
                <a:latin typeface="Arial" panose="020B0604020202020204" pitchFamily="34" charset="0"/>
                <a:ea typeface="+mn-ea"/>
                <a:cs typeface="Arial" panose="020B0604020202020204" pitchFamily="34" charset="0"/>
              </a:defRPr>
            </a:lvl3pPr>
            <a:lvl4pPr marL="9525" indent="0" algn="l" defTabSz="914400" rtl="0" eaLnBrk="1" latinLnBrk="0" hangingPunct="1">
              <a:lnSpc>
                <a:spcPct val="90000"/>
              </a:lnSpc>
              <a:spcBef>
                <a:spcPts val="500"/>
              </a:spcBef>
              <a:buFont typeface="Arial" panose="020B0604020202020204" pitchFamily="34" charset="0"/>
              <a:buNone/>
              <a:tabLst/>
              <a:defRPr sz="2000" b="1" i="0" kern="1200" cap="all" baseline="0">
                <a:solidFill>
                  <a:srgbClr val="0391D4"/>
                </a:solidFill>
                <a:latin typeface="Arial Black" panose="020B0604020202020204" pitchFamily="34" charset="0"/>
                <a:ea typeface="+mn-ea"/>
                <a:cs typeface="Arial Black" panose="020B0604020202020204" pitchFamily="34" charset="0"/>
              </a:defRPr>
            </a:lvl4pPr>
            <a:lvl5pPr marL="9525" indent="0" algn="l" defTabSz="914400" rtl="0" eaLnBrk="1" latinLnBrk="0" hangingPunct="1">
              <a:lnSpc>
                <a:spcPct val="90000"/>
              </a:lnSpc>
              <a:spcBef>
                <a:spcPts val="500"/>
              </a:spcBef>
              <a:buFont typeface="Arial" panose="020B0604020202020204" pitchFamily="34" charset="0"/>
              <a:buNone/>
              <a:tabLst/>
              <a:defRPr sz="1600" b="0" i="0" kern="1200">
                <a:solidFill>
                  <a:srgbClr val="F9F7F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r>
              <a:rPr lang="en-GB" sz="2000" b="1" cap="all" dirty="0">
                <a:latin typeface="Arial Black" panose="020B0604020202020204" pitchFamily="34" charset="0"/>
                <a:ea typeface="+mj-ea"/>
              </a:rPr>
              <a:t>Adult Cattle:</a:t>
            </a:r>
          </a:p>
          <a:p>
            <a:pPr marL="295275" indent="-285750">
              <a:lnSpc>
                <a:spcPct val="100000"/>
              </a:lnSpc>
              <a:buFont typeface="Arial" panose="020B0604020202020204" pitchFamily="34" charset="0"/>
              <a:buChar char="•"/>
            </a:pPr>
            <a:r>
              <a:rPr lang="en-GB" dirty="0"/>
              <a:t>Reddening and erosions on the teats </a:t>
            </a:r>
          </a:p>
          <a:p>
            <a:pPr marL="295275" indent="-285750">
              <a:lnSpc>
                <a:spcPct val="100000"/>
              </a:lnSpc>
              <a:buFont typeface="Arial" panose="020B0604020202020204" pitchFamily="34" charset="0"/>
              <a:buChar char="•"/>
            </a:pPr>
            <a:r>
              <a:rPr lang="en-GB" dirty="0"/>
              <a:t>Crusty erosions around the nostrils and muzzle </a:t>
            </a:r>
          </a:p>
          <a:p>
            <a:pPr marL="295275" indent="-285750" fontAlgn="t">
              <a:lnSpc>
                <a:spcPct val="100000"/>
              </a:lnSpc>
              <a:buFont typeface="Arial" panose="020B0604020202020204" pitchFamily="34" charset="0"/>
              <a:buChar char="•"/>
            </a:pPr>
            <a:r>
              <a:rPr lang="en-GB" dirty="0"/>
              <a:t>Nasal discharge</a:t>
            </a:r>
          </a:p>
          <a:p>
            <a:pPr marL="295275" indent="-285750" fontAlgn="t">
              <a:lnSpc>
                <a:spcPct val="100000"/>
              </a:lnSpc>
              <a:buFont typeface="Arial" panose="020B0604020202020204" pitchFamily="34" charset="0"/>
              <a:buChar char="•"/>
            </a:pPr>
            <a:r>
              <a:rPr lang="en-GB" dirty="0"/>
              <a:t>Redness of the mouth, </a:t>
            </a:r>
            <a:br>
              <a:rPr lang="en-GB" dirty="0"/>
            </a:br>
            <a:r>
              <a:rPr lang="en-GB" dirty="0"/>
              <a:t>eyes, nose</a:t>
            </a:r>
          </a:p>
          <a:p>
            <a:pPr marL="295275" indent="-285750">
              <a:lnSpc>
                <a:spcPct val="100000"/>
              </a:lnSpc>
              <a:buFont typeface="Arial" panose="020B0604020202020204" pitchFamily="34" charset="0"/>
              <a:buChar char="•"/>
            </a:pPr>
            <a:r>
              <a:rPr lang="en-GB" dirty="0"/>
              <a:t>Cattle do not often </a:t>
            </a:r>
            <a:br>
              <a:rPr lang="en-GB" dirty="0"/>
            </a:br>
            <a:r>
              <a:rPr lang="en-GB" dirty="0"/>
              <a:t>show clear signs of disease so also look </a:t>
            </a:r>
            <a:br>
              <a:rPr lang="en-GB" dirty="0"/>
            </a:br>
            <a:r>
              <a:rPr lang="en-GB" dirty="0"/>
              <a:t>out for signs of lethargy and lower productivity including reduced </a:t>
            </a:r>
            <a:br>
              <a:rPr lang="en-GB" dirty="0"/>
            </a:br>
            <a:r>
              <a:rPr lang="en-GB" dirty="0"/>
              <a:t>milk yield</a:t>
            </a:r>
          </a:p>
        </p:txBody>
      </p:sp>
      <p:sp>
        <p:nvSpPr>
          <p:cNvPr id="11" name="Text Placeholder 5">
            <a:extLst>
              <a:ext uri="{FF2B5EF4-FFF2-40B4-BE49-F238E27FC236}">
                <a16:creationId xmlns:a16="http://schemas.microsoft.com/office/drawing/2014/main" id="{B67CAC27-9381-8982-653C-64A14432DB8A}"/>
              </a:ext>
            </a:extLst>
          </p:cNvPr>
          <p:cNvSpPr txBox="1">
            <a:spLocks/>
          </p:cNvSpPr>
          <p:nvPr/>
        </p:nvSpPr>
        <p:spPr>
          <a:xfrm>
            <a:off x="3632181" y="956333"/>
            <a:ext cx="2686872" cy="4744889"/>
          </a:xfrm>
          <a:prstGeom prst="rect">
            <a:avLst/>
          </a:prstGeom>
        </p:spPr>
        <p:txBody>
          <a:bodyPr vert="horz" wrap="square" lIns="91440" tIns="45720" rIns="91440" bIns="45720" numCol="1" rtlCol="0">
            <a:spAutoFit/>
          </a:bodyPr>
          <a:lstStyle>
            <a:lvl1pPr marL="9525" indent="0" algn="l" defTabSz="914400" rtl="0" eaLnBrk="1" latinLnBrk="0" hangingPunct="1">
              <a:lnSpc>
                <a:spcPct val="90000"/>
              </a:lnSpc>
              <a:spcBef>
                <a:spcPts val="1000"/>
              </a:spcBef>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9525" indent="0" algn="l" defTabSz="914400" rtl="0" eaLnBrk="1" latinLnBrk="0" hangingPunct="1">
              <a:lnSpc>
                <a:spcPct val="90000"/>
              </a:lnSpc>
              <a:spcBef>
                <a:spcPts val="500"/>
              </a:spcBef>
              <a:buFont typeface="Arial" panose="020B0604020202020204" pitchFamily="34" charset="0"/>
              <a:buNone/>
              <a:tabLst/>
              <a:defRPr sz="1600" b="1" i="0" kern="1200" cap="all" baseline="0">
                <a:solidFill>
                  <a:srgbClr val="0391D4"/>
                </a:solidFill>
                <a:latin typeface="Arial" panose="020B0604020202020204" pitchFamily="34" charset="0"/>
                <a:ea typeface="+mn-ea"/>
                <a:cs typeface="Arial" panose="020B0604020202020204" pitchFamily="34" charset="0"/>
              </a:defRPr>
            </a:lvl2pPr>
            <a:lvl3pPr marL="9525" indent="0" algn="l" defTabSz="914400" rtl="0" eaLnBrk="1" latinLnBrk="0" hangingPunct="1">
              <a:lnSpc>
                <a:spcPct val="90000"/>
              </a:lnSpc>
              <a:spcBef>
                <a:spcPts val="500"/>
              </a:spcBef>
              <a:buFont typeface="Arial" panose="020B0604020202020204" pitchFamily="34" charset="0"/>
              <a:buNone/>
              <a:tabLst/>
              <a:defRPr sz="1800" b="1" i="0" kern="1200" cap="all" baseline="0">
                <a:solidFill>
                  <a:schemeClr val="tx1"/>
                </a:solidFill>
                <a:latin typeface="Arial" panose="020B0604020202020204" pitchFamily="34" charset="0"/>
                <a:ea typeface="+mn-ea"/>
                <a:cs typeface="Arial" panose="020B0604020202020204" pitchFamily="34" charset="0"/>
              </a:defRPr>
            </a:lvl3pPr>
            <a:lvl4pPr marL="9525" indent="0" algn="l" defTabSz="914400" rtl="0" eaLnBrk="1" latinLnBrk="0" hangingPunct="1">
              <a:lnSpc>
                <a:spcPct val="90000"/>
              </a:lnSpc>
              <a:spcBef>
                <a:spcPts val="500"/>
              </a:spcBef>
              <a:buFont typeface="Arial" panose="020B0604020202020204" pitchFamily="34" charset="0"/>
              <a:buNone/>
              <a:tabLst/>
              <a:defRPr sz="2000" b="1" i="0" kern="1200" cap="all" baseline="0">
                <a:solidFill>
                  <a:srgbClr val="0391D4"/>
                </a:solidFill>
                <a:latin typeface="Arial Black" panose="020B0604020202020204" pitchFamily="34" charset="0"/>
                <a:ea typeface="+mn-ea"/>
                <a:cs typeface="Arial Black" panose="020B0604020202020204" pitchFamily="34" charset="0"/>
              </a:defRPr>
            </a:lvl4pPr>
            <a:lvl5pPr marL="9525" indent="0" algn="l" defTabSz="914400" rtl="0" eaLnBrk="1" latinLnBrk="0" hangingPunct="1">
              <a:lnSpc>
                <a:spcPct val="90000"/>
              </a:lnSpc>
              <a:spcBef>
                <a:spcPts val="500"/>
              </a:spcBef>
              <a:buFont typeface="Arial" panose="020B0604020202020204" pitchFamily="34" charset="0"/>
              <a:buNone/>
              <a:tabLst/>
              <a:defRPr sz="1600" b="0" i="0" kern="1200">
                <a:solidFill>
                  <a:srgbClr val="F9F7F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r>
              <a:rPr lang="en-GB" sz="2000" b="1" cap="all" dirty="0">
                <a:latin typeface="Arial Black" panose="020B0604020202020204" pitchFamily="34" charset="0"/>
                <a:ea typeface="+mj-ea"/>
              </a:rPr>
              <a:t>Sheep:</a:t>
            </a:r>
          </a:p>
          <a:p>
            <a:pPr marL="295275" indent="-285750">
              <a:lnSpc>
                <a:spcPct val="100000"/>
              </a:lnSpc>
              <a:buFont typeface="Arial" panose="020B0604020202020204" pitchFamily="34" charset="0"/>
              <a:buChar char="•"/>
            </a:pPr>
            <a:r>
              <a:rPr lang="en-GB" dirty="0"/>
              <a:t>Ulcers or sores in the mouth and nose</a:t>
            </a:r>
          </a:p>
          <a:p>
            <a:pPr marL="295275" indent="-285750">
              <a:lnSpc>
                <a:spcPct val="100000"/>
              </a:lnSpc>
              <a:buFont typeface="Arial" panose="020B0604020202020204" pitchFamily="34" charset="0"/>
              <a:buChar char="•"/>
            </a:pPr>
            <a:r>
              <a:rPr lang="en-GB" dirty="0"/>
              <a:t>Discharge from the eyes or nose and drooling from mouth </a:t>
            </a:r>
          </a:p>
          <a:p>
            <a:pPr marL="295275" indent="-285750">
              <a:lnSpc>
                <a:spcPct val="100000"/>
              </a:lnSpc>
              <a:buFont typeface="Arial" panose="020B0604020202020204" pitchFamily="34" charset="0"/>
              <a:buChar char="•"/>
            </a:pPr>
            <a:r>
              <a:rPr lang="en-GB" dirty="0"/>
              <a:t>Swelling of the lips, tongue, head and neck and the coronary band</a:t>
            </a:r>
          </a:p>
          <a:p>
            <a:pPr marL="295275" indent="-285750" fontAlgn="t">
              <a:lnSpc>
                <a:spcPct val="100000"/>
              </a:lnSpc>
              <a:buFont typeface="Arial" panose="020B0604020202020204" pitchFamily="34" charset="0"/>
              <a:buChar char="•"/>
            </a:pPr>
            <a:r>
              <a:rPr lang="en-GB" dirty="0"/>
              <a:t>Fever</a:t>
            </a:r>
          </a:p>
          <a:p>
            <a:pPr marL="295275" indent="-285750" fontAlgn="t">
              <a:lnSpc>
                <a:spcPct val="100000"/>
              </a:lnSpc>
              <a:buFont typeface="Arial" panose="020B0604020202020204" pitchFamily="34" charset="0"/>
              <a:buChar char="•"/>
            </a:pPr>
            <a:r>
              <a:rPr lang="en-GB" dirty="0"/>
              <a:t>Lameness</a:t>
            </a:r>
          </a:p>
          <a:p>
            <a:pPr marL="295275" indent="-285750" fontAlgn="t">
              <a:lnSpc>
                <a:spcPct val="100000"/>
              </a:lnSpc>
              <a:buFont typeface="Arial" panose="020B0604020202020204" pitchFamily="34" charset="0"/>
              <a:buChar char="•"/>
            </a:pPr>
            <a:r>
              <a:rPr lang="en-GB" dirty="0"/>
              <a:t>Abortion (high barren rates), foetal deformities and stillbirths</a:t>
            </a:r>
          </a:p>
          <a:p>
            <a:pPr marL="295275" indent="-285750" fontAlgn="t">
              <a:lnSpc>
                <a:spcPct val="100000"/>
              </a:lnSpc>
              <a:buFont typeface="Arial" panose="020B0604020202020204" pitchFamily="34" charset="0"/>
              <a:buChar char="•"/>
            </a:pPr>
            <a:r>
              <a:rPr lang="en-GB" dirty="0"/>
              <a:t>Death</a:t>
            </a:r>
          </a:p>
        </p:txBody>
      </p:sp>
      <p:sp>
        <p:nvSpPr>
          <p:cNvPr id="13" name="Text Placeholder 5">
            <a:extLst>
              <a:ext uri="{FF2B5EF4-FFF2-40B4-BE49-F238E27FC236}">
                <a16:creationId xmlns:a16="http://schemas.microsoft.com/office/drawing/2014/main" id="{74B1977D-3910-9A3F-8740-8BCC35D9A426}"/>
              </a:ext>
            </a:extLst>
          </p:cNvPr>
          <p:cNvSpPr txBox="1">
            <a:spLocks/>
          </p:cNvSpPr>
          <p:nvPr/>
        </p:nvSpPr>
        <p:spPr>
          <a:xfrm>
            <a:off x="6424574" y="956333"/>
            <a:ext cx="2686872" cy="2636619"/>
          </a:xfrm>
          <a:prstGeom prst="rect">
            <a:avLst/>
          </a:prstGeom>
        </p:spPr>
        <p:txBody>
          <a:bodyPr vert="horz" wrap="square" lIns="91440" tIns="45720" rIns="91440" bIns="45720" numCol="1" rtlCol="0">
            <a:spAutoFit/>
          </a:bodyPr>
          <a:lstStyle>
            <a:lvl1pPr marL="9525" indent="0" algn="l" defTabSz="914400" rtl="0" eaLnBrk="1" latinLnBrk="0" hangingPunct="1">
              <a:lnSpc>
                <a:spcPct val="90000"/>
              </a:lnSpc>
              <a:spcBef>
                <a:spcPts val="1000"/>
              </a:spcBef>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9525" indent="0" algn="l" defTabSz="914400" rtl="0" eaLnBrk="1" latinLnBrk="0" hangingPunct="1">
              <a:lnSpc>
                <a:spcPct val="90000"/>
              </a:lnSpc>
              <a:spcBef>
                <a:spcPts val="500"/>
              </a:spcBef>
              <a:buFont typeface="Arial" panose="020B0604020202020204" pitchFamily="34" charset="0"/>
              <a:buNone/>
              <a:tabLst/>
              <a:defRPr sz="1600" b="1" i="0" kern="1200" cap="all" baseline="0">
                <a:solidFill>
                  <a:srgbClr val="0391D4"/>
                </a:solidFill>
                <a:latin typeface="Arial" panose="020B0604020202020204" pitchFamily="34" charset="0"/>
                <a:ea typeface="+mn-ea"/>
                <a:cs typeface="Arial" panose="020B0604020202020204" pitchFamily="34" charset="0"/>
              </a:defRPr>
            </a:lvl2pPr>
            <a:lvl3pPr marL="9525" indent="0" algn="l" defTabSz="914400" rtl="0" eaLnBrk="1" latinLnBrk="0" hangingPunct="1">
              <a:lnSpc>
                <a:spcPct val="90000"/>
              </a:lnSpc>
              <a:spcBef>
                <a:spcPts val="500"/>
              </a:spcBef>
              <a:buFont typeface="Arial" panose="020B0604020202020204" pitchFamily="34" charset="0"/>
              <a:buNone/>
              <a:tabLst/>
              <a:defRPr sz="1800" b="1" i="0" kern="1200" cap="all" baseline="0">
                <a:solidFill>
                  <a:schemeClr val="tx1"/>
                </a:solidFill>
                <a:latin typeface="Arial" panose="020B0604020202020204" pitchFamily="34" charset="0"/>
                <a:ea typeface="+mn-ea"/>
                <a:cs typeface="Arial" panose="020B0604020202020204" pitchFamily="34" charset="0"/>
              </a:defRPr>
            </a:lvl3pPr>
            <a:lvl4pPr marL="9525" indent="0" algn="l" defTabSz="914400" rtl="0" eaLnBrk="1" latinLnBrk="0" hangingPunct="1">
              <a:lnSpc>
                <a:spcPct val="90000"/>
              </a:lnSpc>
              <a:spcBef>
                <a:spcPts val="500"/>
              </a:spcBef>
              <a:buFont typeface="Arial" panose="020B0604020202020204" pitchFamily="34" charset="0"/>
              <a:buNone/>
              <a:tabLst/>
              <a:defRPr sz="2000" b="1" i="0" kern="1200" cap="all" baseline="0">
                <a:solidFill>
                  <a:srgbClr val="0391D4"/>
                </a:solidFill>
                <a:latin typeface="Arial Black" panose="020B0604020202020204" pitchFamily="34" charset="0"/>
                <a:ea typeface="+mn-ea"/>
                <a:cs typeface="Arial Black" panose="020B0604020202020204" pitchFamily="34" charset="0"/>
              </a:defRPr>
            </a:lvl4pPr>
            <a:lvl5pPr marL="9525" indent="0" algn="l" defTabSz="914400" rtl="0" eaLnBrk="1" latinLnBrk="0" hangingPunct="1">
              <a:lnSpc>
                <a:spcPct val="90000"/>
              </a:lnSpc>
              <a:spcBef>
                <a:spcPts val="500"/>
              </a:spcBef>
              <a:buFont typeface="Arial" panose="020B0604020202020204" pitchFamily="34" charset="0"/>
              <a:buNone/>
              <a:tabLst/>
              <a:defRPr sz="1600" b="0" i="0" kern="1200">
                <a:solidFill>
                  <a:srgbClr val="F9F7F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r>
              <a:rPr lang="en-GB" sz="2000" b="1" cap="all" dirty="0">
                <a:latin typeface="Arial Black" panose="020B0604020202020204" pitchFamily="34" charset="0"/>
                <a:ea typeface="+mj-ea"/>
              </a:rPr>
              <a:t>Calves:</a:t>
            </a:r>
          </a:p>
          <a:p>
            <a:pPr marL="295275" indent="-285750">
              <a:lnSpc>
                <a:spcPct val="100000"/>
              </a:lnSpc>
              <a:buFont typeface="Arial" panose="020B0604020202020204" pitchFamily="34" charset="0"/>
              <a:buChar char="•"/>
            </a:pPr>
            <a:r>
              <a:rPr lang="en-GB" dirty="0"/>
              <a:t>Born small, weak, deformed or blind (‘dummy’ calves)</a:t>
            </a:r>
          </a:p>
          <a:p>
            <a:pPr marL="295275" indent="-285750">
              <a:lnSpc>
                <a:spcPct val="100000"/>
              </a:lnSpc>
              <a:buFont typeface="Arial" panose="020B0604020202020204" pitchFamily="34" charset="0"/>
              <a:buChar char="•"/>
            </a:pPr>
            <a:r>
              <a:rPr lang="en-GB" dirty="0"/>
              <a:t>Death of calves within </a:t>
            </a:r>
            <a:br>
              <a:rPr lang="en-GB" dirty="0"/>
            </a:br>
            <a:r>
              <a:rPr lang="en-GB" dirty="0"/>
              <a:t>a few days of birth</a:t>
            </a:r>
          </a:p>
          <a:p>
            <a:pPr marL="295275" indent="-285750" fontAlgn="t">
              <a:lnSpc>
                <a:spcPct val="100000"/>
              </a:lnSpc>
              <a:buFont typeface="Arial" panose="020B0604020202020204" pitchFamily="34" charset="0"/>
              <a:buChar char="•"/>
            </a:pPr>
            <a:r>
              <a:rPr lang="en-GB" dirty="0"/>
              <a:t>Stillbirths</a:t>
            </a:r>
          </a:p>
          <a:p>
            <a:pPr marL="295275" indent="-285750" fontAlgn="t">
              <a:lnSpc>
                <a:spcPct val="100000"/>
              </a:lnSpc>
              <a:buFont typeface="Arial" panose="020B0604020202020204" pitchFamily="34" charset="0"/>
              <a:buChar char="•"/>
            </a:pPr>
            <a:r>
              <a:rPr lang="en-GB" dirty="0"/>
              <a:t>Abortions</a:t>
            </a:r>
          </a:p>
        </p:txBody>
      </p:sp>
      <p:cxnSp>
        <p:nvCxnSpPr>
          <p:cNvPr id="15" name="Straight Connector 14">
            <a:extLst>
              <a:ext uri="{FF2B5EF4-FFF2-40B4-BE49-F238E27FC236}">
                <a16:creationId xmlns:a16="http://schemas.microsoft.com/office/drawing/2014/main" id="{49EA6DAB-C3E1-BB45-3973-4371E50599D5}"/>
              </a:ext>
            </a:extLst>
          </p:cNvPr>
          <p:cNvCxnSpPr/>
          <p:nvPr/>
        </p:nvCxnSpPr>
        <p:spPr>
          <a:xfrm>
            <a:off x="3535804" y="956333"/>
            <a:ext cx="0" cy="4488408"/>
          </a:xfrm>
          <a:prstGeom prst="line">
            <a:avLst/>
          </a:prstGeom>
          <a:ln w="12700">
            <a:solidFill>
              <a:srgbClr val="0391D4"/>
            </a:solidFill>
            <a:prstDash val="sysDash"/>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2997298-E99B-3800-928B-BB3A4632C9B3}"/>
              </a:ext>
            </a:extLst>
          </p:cNvPr>
          <p:cNvCxnSpPr/>
          <p:nvPr/>
        </p:nvCxnSpPr>
        <p:spPr>
          <a:xfrm>
            <a:off x="6387998" y="956333"/>
            <a:ext cx="0" cy="4488408"/>
          </a:xfrm>
          <a:prstGeom prst="line">
            <a:avLst/>
          </a:prstGeom>
          <a:ln w="12700">
            <a:solidFill>
              <a:srgbClr val="0391D4"/>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7564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F1A69-26F6-DA07-786A-EC7CD5BED57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B7BCAB4-6714-293C-5673-3DD59CD5DBE4}"/>
              </a:ext>
            </a:extLst>
          </p:cNvPr>
          <p:cNvSpPr txBox="1"/>
          <p:nvPr/>
        </p:nvSpPr>
        <p:spPr>
          <a:xfrm>
            <a:off x="528353" y="1313234"/>
            <a:ext cx="7451167" cy="792051"/>
          </a:xfrm>
          <a:prstGeom prst="rect">
            <a:avLst/>
          </a:prstGeom>
          <a:noFill/>
        </p:spPr>
        <p:txBody>
          <a:bodyPr wrap="square" numCol="2" spcCol="180000">
            <a:noAutofit/>
          </a:bodyPr>
          <a:lstStyle/>
          <a:p>
            <a:pPr>
              <a:lnSpc>
                <a:spcPct val="150000"/>
              </a:lnSpc>
            </a:pPr>
            <a:r>
              <a:rPr lang="en-US" sz="2000" dirty="0">
                <a:latin typeface="Arial" panose="020B0604020202020204" pitchFamily="34" charset="0"/>
                <a:cs typeface="Arial" panose="020B0604020202020204" pitchFamily="34" charset="0"/>
              </a:rPr>
              <a:t>Signs to look out for in calves:</a:t>
            </a:r>
            <a:endParaRPr lang="en-US" sz="160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B622616-2780-B586-2DAC-8B9BE774EF7B}"/>
              </a:ext>
            </a:extLst>
          </p:cNvPr>
          <p:cNvSpPr txBox="1">
            <a:spLocks/>
          </p:cNvSpPr>
          <p:nvPr/>
        </p:nvSpPr>
        <p:spPr>
          <a:xfrm>
            <a:off x="527419" y="715445"/>
            <a:ext cx="10515600" cy="584775"/>
          </a:xfrm>
          <a:prstGeom prst="rect">
            <a:avLst/>
          </a:prstGeom>
        </p:spPr>
        <p:txBody>
          <a:bodyPr>
            <a:spAutoFit/>
          </a:bodyPr>
          <a:lstStyle>
            <a:lvl1pPr algn="l" defTabSz="914400" rtl="0" eaLnBrk="1" latinLnBrk="0" hangingPunct="1">
              <a:lnSpc>
                <a:spcPct val="90000"/>
              </a:lnSpc>
              <a:spcBef>
                <a:spcPct val="0"/>
              </a:spcBef>
              <a:buNone/>
              <a:defRPr sz="3200" b="1" i="0" kern="1200" cap="all" baseline="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en-GB" dirty="0"/>
              <a:t>‘Dummy’ Calves</a:t>
            </a:r>
          </a:p>
        </p:txBody>
      </p:sp>
      <p:sp>
        <p:nvSpPr>
          <p:cNvPr id="4" name="TextBox 3">
            <a:extLst>
              <a:ext uri="{FF2B5EF4-FFF2-40B4-BE49-F238E27FC236}">
                <a16:creationId xmlns:a16="http://schemas.microsoft.com/office/drawing/2014/main" id="{8D14E9A3-2528-D855-C1BA-4F71FF925542}"/>
              </a:ext>
            </a:extLst>
          </p:cNvPr>
          <p:cNvSpPr txBox="1"/>
          <p:nvPr/>
        </p:nvSpPr>
        <p:spPr>
          <a:xfrm>
            <a:off x="6014592" y="5620484"/>
            <a:ext cx="5964899" cy="1105088"/>
          </a:xfrm>
          <a:custGeom>
            <a:avLst/>
            <a:gdLst>
              <a:gd name="csX0" fmla="*/ 0 w 5964899"/>
              <a:gd name="csY0" fmla="*/ 0 h 1105088"/>
              <a:gd name="csX1" fmla="*/ 417543 w 5964899"/>
              <a:gd name="csY1" fmla="*/ 0 h 1105088"/>
              <a:gd name="csX2" fmla="*/ 1133331 w 5964899"/>
              <a:gd name="csY2" fmla="*/ 0 h 1105088"/>
              <a:gd name="csX3" fmla="*/ 1789470 w 5964899"/>
              <a:gd name="csY3" fmla="*/ 0 h 1105088"/>
              <a:gd name="csX4" fmla="*/ 2207013 w 5964899"/>
              <a:gd name="csY4" fmla="*/ 0 h 1105088"/>
              <a:gd name="csX5" fmla="*/ 2743854 w 5964899"/>
              <a:gd name="csY5" fmla="*/ 0 h 1105088"/>
              <a:gd name="csX6" fmla="*/ 3459641 w 5964899"/>
              <a:gd name="csY6" fmla="*/ 0 h 1105088"/>
              <a:gd name="csX7" fmla="*/ 4056131 w 5964899"/>
              <a:gd name="csY7" fmla="*/ 0 h 1105088"/>
              <a:gd name="csX8" fmla="*/ 4712270 w 5964899"/>
              <a:gd name="csY8" fmla="*/ 0 h 1105088"/>
              <a:gd name="csX9" fmla="*/ 5249111 w 5964899"/>
              <a:gd name="csY9" fmla="*/ 0 h 1105088"/>
              <a:gd name="csX10" fmla="*/ 5964899 w 5964899"/>
              <a:gd name="csY10" fmla="*/ 0 h 1105088"/>
              <a:gd name="csX11" fmla="*/ 5964899 w 5964899"/>
              <a:gd name="csY11" fmla="*/ 574646 h 1105088"/>
              <a:gd name="csX12" fmla="*/ 5964899 w 5964899"/>
              <a:gd name="csY12" fmla="*/ 1105088 h 1105088"/>
              <a:gd name="csX13" fmla="*/ 5547356 w 5964899"/>
              <a:gd name="csY13" fmla="*/ 1105088 h 1105088"/>
              <a:gd name="csX14" fmla="*/ 5129813 w 5964899"/>
              <a:gd name="csY14" fmla="*/ 1105088 h 1105088"/>
              <a:gd name="csX15" fmla="*/ 4473674 w 5964899"/>
              <a:gd name="csY15" fmla="*/ 1105088 h 1105088"/>
              <a:gd name="csX16" fmla="*/ 4056131 w 5964899"/>
              <a:gd name="csY16" fmla="*/ 1105088 h 1105088"/>
              <a:gd name="csX17" fmla="*/ 3459641 w 5964899"/>
              <a:gd name="csY17" fmla="*/ 1105088 h 1105088"/>
              <a:gd name="csX18" fmla="*/ 2982450 w 5964899"/>
              <a:gd name="csY18" fmla="*/ 1105088 h 1105088"/>
              <a:gd name="csX19" fmla="*/ 2385960 w 5964899"/>
              <a:gd name="csY19" fmla="*/ 1105088 h 1105088"/>
              <a:gd name="csX20" fmla="*/ 1789470 w 5964899"/>
              <a:gd name="csY20" fmla="*/ 1105088 h 1105088"/>
              <a:gd name="csX21" fmla="*/ 1192980 w 5964899"/>
              <a:gd name="csY21" fmla="*/ 1105088 h 1105088"/>
              <a:gd name="csX22" fmla="*/ 596490 w 5964899"/>
              <a:gd name="csY22" fmla="*/ 1105088 h 1105088"/>
              <a:gd name="csX23" fmla="*/ 0 w 5964899"/>
              <a:gd name="csY23" fmla="*/ 1105088 h 1105088"/>
              <a:gd name="csX24" fmla="*/ 0 w 5964899"/>
              <a:gd name="csY24" fmla="*/ 541493 h 1105088"/>
              <a:gd name="csX25" fmla="*/ 0 w 5964899"/>
              <a:gd name="csY25" fmla="*/ 0 h 11050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964899" h="1105088" fill="none" extrusionOk="0">
                <a:moveTo>
                  <a:pt x="0" y="0"/>
                </a:moveTo>
                <a:cubicBezTo>
                  <a:pt x="157036" y="-1379"/>
                  <a:pt x="297912" y="5328"/>
                  <a:pt x="417543" y="0"/>
                </a:cubicBezTo>
                <a:cubicBezTo>
                  <a:pt x="537174" y="-5328"/>
                  <a:pt x="938183" y="67146"/>
                  <a:pt x="1133331" y="0"/>
                </a:cubicBezTo>
                <a:cubicBezTo>
                  <a:pt x="1328479" y="-67146"/>
                  <a:pt x="1652246" y="36398"/>
                  <a:pt x="1789470" y="0"/>
                </a:cubicBezTo>
                <a:cubicBezTo>
                  <a:pt x="1926694" y="-36398"/>
                  <a:pt x="2118876" y="12933"/>
                  <a:pt x="2207013" y="0"/>
                </a:cubicBezTo>
                <a:cubicBezTo>
                  <a:pt x="2295150" y="-12933"/>
                  <a:pt x="2554849" y="12318"/>
                  <a:pt x="2743854" y="0"/>
                </a:cubicBezTo>
                <a:cubicBezTo>
                  <a:pt x="2932859" y="-12318"/>
                  <a:pt x="3114904" y="68019"/>
                  <a:pt x="3459641" y="0"/>
                </a:cubicBezTo>
                <a:cubicBezTo>
                  <a:pt x="3804378" y="-68019"/>
                  <a:pt x="3775676" y="59020"/>
                  <a:pt x="4056131" y="0"/>
                </a:cubicBezTo>
                <a:cubicBezTo>
                  <a:pt x="4336586" y="-59020"/>
                  <a:pt x="4427414" y="58950"/>
                  <a:pt x="4712270" y="0"/>
                </a:cubicBezTo>
                <a:cubicBezTo>
                  <a:pt x="4997126" y="-58950"/>
                  <a:pt x="5020244" y="31306"/>
                  <a:pt x="5249111" y="0"/>
                </a:cubicBezTo>
                <a:cubicBezTo>
                  <a:pt x="5477978" y="-31306"/>
                  <a:pt x="5777785" y="47720"/>
                  <a:pt x="5964899" y="0"/>
                </a:cubicBezTo>
                <a:cubicBezTo>
                  <a:pt x="6020792" y="216606"/>
                  <a:pt x="5921382" y="339230"/>
                  <a:pt x="5964899" y="574646"/>
                </a:cubicBezTo>
                <a:cubicBezTo>
                  <a:pt x="6008416" y="810062"/>
                  <a:pt x="5908905" y="862305"/>
                  <a:pt x="5964899" y="1105088"/>
                </a:cubicBezTo>
                <a:cubicBezTo>
                  <a:pt x="5797492" y="1128432"/>
                  <a:pt x="5662401" y="1061199"/>
                  <a:pt x="5547356" y="1105088"/>
                </a:cubicBezTo>
                <a:cubicBezTo>
                  <a:pt x="5432311" y="1148977"/>
                  <a:pt x="5310756" y="1090915"/>
                  <a:pt x="5129813" y="1105088"/>
                </a:cubicBezTo>
                <a:cubicBezTo>
                  <a:pt x="4948870" y="1119261"/>
                  <a:pt x="4723238" y="1069411"/>
                  <a:pt x="4473674" y="1105088"/>
                </a:cubicBezTo>
                <a:cubicBezTo>
                  <a:pt x="4224110" y="1140765"/>
                  <a:pt x="4248073" y="1098815"/>
                  <a:pt x="4056131" y="1105088"/>
                </a:cubicBezTo>
                <a:cubicBezTo>
                  <a:pt x="3864189" y="1111361"/>
                  <a:pt x="3691077" y="1091650"/>
                  <a:pt x="3459641" y="1105088"/>
                </a:cubicBezTo>
                <a:cubicBezTo>
                  <a:pt x="3228205" y="1118526"/>
                  <a:pt x="3213882" y="1075415"/>
                  <a:pt x="2982450" y="1105088"/>
                </a:cubicBezTo>
                <a:cubicBezTo>
                  <a:pt x="2751018" y="1134761"/>
                  <a:pt x="2646956" y="1047045"/>
                  <a:pt x="2385960" y="1105088"/>
                </a:cubicBezTo>
                <a:cubicBezTo>
                  <a:pt x="2124964" y="1163131"/>
                  <a:pt x="1911937" y="1104147"/>
                  <a:pt x="1789470" y="1105088"/>
                </a:cubicBezTo>
                <a:cubicBezTo>
                  <a:pt x="1667003" y="1106029"/>
                  <a:pt x="1425799" y="1099421"/>
                  <a:pt x="1192980" y="1105088"/>
                </a:cubicBezTo>
                <a:cubicBezTo>
                  <a:pt x="960161" y="1110755"/>
                  <a:pt x="739477" y="1085372"/>
                  <a:pt x="596490" y="1105088"/>
                </a:cubicBezTo>
                <a:cubicBezTo>
                  <a:pt x="453503" y="1124804"/>
                  <a:pt x="222456" y="1056050"/>
                  <a:pt x="0" y="1105088"/>
                </a:cubicBezTo>
                <a:cubicBezTo>
                  <a:pt x="-37335" y="851544"/>
                  <a:pt x="10033" y="695127"/>
                  <a:pt x="0" y="541493"/>
                </a:cubicBezTo>
                <a:cubicBezTo>
                  <a:pt x="-10033" y="387860"/>
                  <a:pt x="35556" y="197781"/>
                  <a:pt x="0" y="0"/>
                </a:cubicBezTo>
                <a:close/>
              </a:path>
              <a:path w="5964899" h="1105088" stroke="0" extrusionOk="0">
                <a:moveTo>
                  <a:pt x="0" y="0"/>
                </a:moveTo>
                <a:cubicBezTo>
                  <a:pt x="176098" y="-41873"/>
                  <a:pt x="350874" y="40682"/>
                  <a:pt x="536841" y="0"/>
                </a:cubicBezTo>
                <a:cubicBezTo>
                  <a:pt x="722808" y="-40682"/>
                  <a:pt x="865983" y="15874"/>
                  <a:pt x="954384" y="0"/>
                </a:cubicBezTo>
                <a:cubicBezTo>
                  <a:pt x="1042785" y="-15874"/>
                  <a:pt x="1379491" y="63832"/>
                  <a:pt x="1670172" y="0"/>
                </a:cubicBezTo>
                <a:cubicBezTo>
                  <a:pt x="1960853" y="-63832"/>
                  <a:pt x="1992477" y="60361"/>
                  <a:pt x="2207013" y="0"/>
                </a:cubicBezTo>
                <a:cubicBezTo>
                  <a:pt x="2421549" y="-60361"/>
                  <a:pt x="2613978" y="4765"/>
                  <a:pt x="2743854" y="0"/>
                </a:cubicBezTo>
                <a:cubicBezTo>
                  <a:pt x="2873730" y="-4765"/>
                  <a:pt x="3125228" y="14992"/>
                  <a:pt x="3459641" y="0"/>
                </a:cubicBezTo>
                <a:cubicBezTo>
                  <a:pt x="3794054" y="-14992"/>
                  <a:pt x="3736979" y="54960"/>
                  <a:pt x="3936833" y="0"/>
                </a:cubicBezTo>
                <a:cubicBezTo>
                  <a:pt x="4136687" y="-54960"/>
                  <a:pt x="4351353" y="85887"/>
                  <a:pt x="4652621" y="0"/>
                </a:cubicBezTo>
                <a:cubicBezTo>
                  <a:pt x="4953889" y="-85887"/>
                  <a:pt x="5074748" y="18855"/>
                  <a:pt x="5368409" y="0"/>
                </a:cubicBezTo>
                <a:cubicBezTo>
                  <a:pt x="5662070" y="-18855"/>
                  <a:pt x="5810318" y="43490"/>
                  <a:pt x="5964899" y="0"/>
                </a:cubicBezTo>
                <a:cubicBezTo>
                  <a:pt x="6026489" y="145002"/>
                  <a:pt x="5954558" y="420814"/>
                  <a:pt x="5964899" y="574646"/>
                </a:cubicBezTo>
                <a:cubicBezTo>
                  <a:pt x="5975240" y="728478"/>
                  <a:pt x="5933498" y="905591"/>
                  <a:pt x="5964899" y="1105088"/>
                </a:cubicBezTo>
                <a:cubicBezTo>
                  <a:pt x="5772739" y="1106877"/>
                  <a:pt x="5721411" y="1064500"/>
                  <a:pt x="5547356" y="1105088"/>
                </a:cubicBezTo>
                <a:cubicBezTo>
                  <a:pt x="5373301" y="1145676"/>
                  <a:pt x="5104803" y="1023352"/>
                  <a:pt x="4831568" y="1105088"/>
                </a:cubicBezTo>
                <a:cubicBezTo>
                  <a:pt x="4558333" y="1186824"/>
                  <a:pt x="4486406" y="1092062"/>
                  <a:pt x="4354376" y="1105088"/>
                </a:cubicBezTo>
                <a:cubicBezTo>
                  <a:pt x="4222346" y="1118114"/>
                  <a:pt x="3995363" y="1082266"/>
                  <a:pt x="3757886" y="1105088"/>
                </a:cubicBezTo>
                <a:cubicBezTo>
                  <a:pt x="3520409" y="1127910"/>
                  <a:pt x="3252914" y="1050992"/>
                  <a:pt x="3042098" y="1105088"/>
                </a:cubicBezTo>
                <a:cubicBezTo>
                  <a:pt x="2831282" y="1159184"/>
                  <a:pt x="2665236" y="1035967"/>
                  <a:pt x="2445609" y="1105088"/>
                </a:cubicBezTo>
                <a:cubicBezTo>
                  <a:pt x="2225982" y="1174209"/>
                  <a:pt x="2170005" y="1057930"/>
                  <a:pt x="2028066" y="1105088"/>
                </a:cubicBezTo>
                <a:cubicBezTo>
                  <a:pt x="1886127" y="1152246"/>
                  <a:pt x="1730561" y="1070889"/>
                  <a:pt x="1550874" y="1105088"/>
                </a:cubicBezTo>
                <a:cubicBezTo>
                  <a:pt x="1371187" y="1139287"/>
                  <a:pt x="1083155" y="1097458"/>
                  <a:pt x="835086" y="1105088"/>
                </a:cubicBezTo>
                <a:cubicBezTo>
                  <a:pt x="587017" y="1112718"/>
                  <a:pt x="333863" y="1096915"/>
                  <a:pt x="0" y="1105088"/>
                </a:cubicBezTo>
                <a:cubicBezTo>
                  <a:pt x="-3539" y="949337"/>
                  <a:pt x="62675" y="812747"/>
                  <a:pt x="0" y="574646"/>
                </a:cubicBezTo>
                <a:cubicBezTo>
                  <a:pt x="-62675" y="336545"/>
                  <a:pt x="17203" y="230959"/>
                  <a:pt x="0" y="0"/>
                </a:cubicBezTo>
                <a:close/>
              </a:path>
            </a:pathLst>
          </a:custGeom>
          <a:solidFill>
            <a:srgbClr val="0070C0"/>
          </a:solidFill>
          <a:ln w="31750" cap="rnd">
            <a:noFill/>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wrap="square" tIns="90000" bIns="90000">
            <a:spAutoFit/>
          </a:bodyPr>
          <a:lstStyle/>
          <a:p>
            <a:pPr algn="ctr"/>
            <a:r>
              <a:rPr lang="en-GB" sz="2000" b="1" dirty="0">
                <a:solidFill>
                  <a:schemeClr val="bg1"/>
                </a:solidFill>
              </a:rPr>
              <a:t>Impact of BTV-3 on Calves Webinar: </a:t>
            </a:r>
            <a:endParaRPr lang="en-GB" sz="2000" b="1" dirty="0">
              <a:solidFill>
                <a:schemeClr val="bg1"/>
              </a:solidFill>
              <a:hlinkClick r:id="rId3">
                <a:extLst>
                  <a:ext uri="{A12FA001-AC4F-418D-AE19-62706E023703}">
                    <ahyp:hlinkClr xmlns:ahyp="http://schemas.microsoft.com/office/drawing/2018/hyperlinkcolor" val="tx"/>
                  </a:ext>
                </a:extLst>
              </a:hlinkClick>
            </a:endParaRPr>
          </a:p>
          <a:p>
            <a:pPr algn="ctr"/>
            <a:r>
              <a:rPr lang="en-GB" sz="2000" dirty="0">
                <a:solidFill>
                  <a:schemeClr val="bg1"/>
                </a:solidFill>
                <a:hlinkClick r:id="rId3">
                  <a:extLst>
                    <a:ext uri="{A12FA001-AC4F-418D-AE19-62706E023703}">
                      <ahyp:hlinkClr xmlns:ahyp="http://schemas.microsoft.com/office/drawing/2018/hyperlinkcolor" val="tx"/>
                    </a:ext>
                  </a:extLst>
                </a:hlinkClick>
              </a:rPr>
              <a:t>The impact of BTV-3 on calves and reproductive performance - April 2025 | AHDB Webinar</a:t>
            </a:r>
            <a:endParaRPr lang="en-GB" sz="2000" dirty="0">
              <a:solidFill>
                <a:schemeClr val="bg1"/>
              </a:solidFill>
              <a:latin typeface="Arial Black" panose="020B0A04020102020204" pitchFamily="34" charset="0"/>
            </a:endParaRPr>
          </a:p>
        </p:txBody>
      </p:sp>
      <p:cxnSp>
        <p:nvCxnSpPr>
          <p:cNvPr id="6" name="Straight Arrow Connector 5">
            <a:extLst>
              <a:ext uri="{FF2B5EF4-FFF2-40B4-BE49-F238E27FC236}">
                <a16:creationId xmlns:a16="http://schemas.microsoft.com/office/drawing/2014/main" id="{89297774-B4D5-A95A-991F-BB95D00A4B9A}"/>
              </a:ext>
            </a:extLst>
          </p:cNvPr>
          <p:cNvCxnSpPr>
            <a:cxnSpLocks/>
          </p:cNvCxnSpPr>
          <p:nvPr/>
        </p:nvCxnSpPr>
        <p:spPr>
          <a:xfrm flipH="1">
            <a:off x="8208658" y="2647627"/>
            <a:ext cx="1566713" cy="3783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90C5E2E-BEC2-F5A9-DE65-870FEC8E3DB2}"/>
              </a:ext>
            </a:extLst>
          </p:cNvPr>
          <p:cNvSpPr txBox="1"/>
          <p:nvPr/>
        </p:nvSpPr>
        <p:spPr>
          <a:xfrm>
            <a:off x="10014857" y="4659540"/>
            <a:ext cx="1730829" cy="677108"/>
          </a:xfrm>
          <a:prstGeom prst="rect">
            <a:avLst/>
          </a:prstGeom>
          <a:noFill/>
        </p:spPr>
        <p:txBody>
          <a:bodyPr wrap="square" rtlCol="0">
            <a:spAutoFit/>
          </a:bodyPr>
          <a:lstStyle/>
          <a:p>
            <a:r>
              <a:rPr lang="en-GB" sz="1900" dirty="0"/>
              <a:t>Difficulty standing</a:t>
            </a:r>
          </a:p>
        </p:txBody>
      </p:sp>
      <p:cxnSp>
        <p:nvCxnSpPr>
          <p:cNvPr id="9" name="Straight Arrow Connector 8">
            <a:extLst>
              <a:ext uri="{FF2B5EF4-FFF2-40B4-BE49-F238E27FC236}">
                <a16:creationId xmlns:a16="http://schemas.microsoft.com/office/drawing/2014/main" id="{10968208-1CD6-177E-FE49-2E61984563D9}"/>
              </a:ext>
            </a:extLst>
          </p:cNvPr>
          <p:cNvCxnSpPr>
            <a:cxnSpLocks/>
          </p:cNvCxnSpPr>
          <p:nvPr/>
        </p:nvCxnSpPr>
        <p:spPr>
          <a:xfrm flipH="1">
            <a:off x="8218714" y="3838414"/>
            <a:ext cx="15566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F8434E4-8AFF-BB48-607F-CFE6B2F65DCE}"/>
              </a:ext>
            </a:extLst>
          </p:cNvPr>
          <p:cNvSpPr txBox="1"/>
          <p:nvPr/>
        </p:nvSpPr>
        <p:spPr>
          <a:xfrm>
            <a:off x="10014857" y="3462753"/>
            <a:ext cx="1730829" cy="677108"/>
          </a:xfrm>
          <a:prstGeom prst="rect">
            <a:avLst/>
          </a:prstGeom>
          <a:noFill/>
        </p:spPr>
        <p:txBody>
          <a:bodyPr wrap="square" rtlCol="0">
            <a:spAutoFit/>
          </a:bodyPr>
          <a:lstStyle/>
          <a:p>
            <a:r>
              <a:rPr lang="en-GB" sz="1900" dirty="0"/>
              <a:t>Wide based gait</a:t>
            </a:r>
          </a:p>
        </p:txBody>
      </p:sp>
      <p:cxnSp>
        <p:nvCxnSpPr>
          <p:cNvPr id="12" name="Straight Arrow Connector 11">
            <a:extLst>
              <a:ext uri="{FF2B5EF4-FFF2-40B4-BE49-F238E27FC236}">
                <a16:creationId xmlns:a16="http://schemas.microsoft.com/office/drawing/2014/main" id="{BA8E7B24-29ED-6BD6-3702-F8D5D22AF0CD}"/>
              </a:ext>
            </a:extLst>
          </p:cNvPr>
          <p:cNvCxnSpPr>
            <a:cxnSpLocks/>
          </p:cNvCxnSpPr>
          <p:nvPr/>
        </p:nvCxnSpPr>
        <p:spPr>
          <a:xfrm flipH="1" flipV="1">
            <a:off x="8099117" y="4406987"/>
            <a:ext cx="1666198" cy="5757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E0B90F9-0535-56A6-DCB1-33E142EFFB32}"/>
              </a:ext>
            </a:extLst>
          </p:cNvPr>
          <p:cNvSpPr txBox="1"/>
          <p:nvPr/>
        </p:nvSpPr>
        <p:spPr>
          <a:xfrm>
            <a:off x="10014857" y="2456639"/>
            <a:ext cx="1730829" cy="384721"/>
          </a:xfrm>
          <a:prstGeom prst="rect">
            <a:avLst/>
          </a:prstGeom>
          <a:noFill/>
        </p:spPr>
        <p:txBody>
          <a:bodyPr wrap="square" rtlCol="0">
            <a:spAutoFit/>
          </a:bodyPr>
          <a:lstStyle/>
          <a:p>
            <a:r>
              <a:rPr lang="en-GB" sz="1900" dirty="0"/>
              <a:t>Weakness</a:t>
            </a:r>
          </a:p>
        </p:txBody>
      </p:sp>
      <p:cxnSp>
        <p:nvCxnSpPr>
          <p:cNvPr id="15" name="Straight Arrow Connector 14">
            <a:extLst>
              <a:ext uri="{FF2B5EF4-FFF2-40B4-BE49-F238E27FC236}">
                <a16:creationId xmlns:a16="http://schemas.microsoft.com/office/drawing/2014/main" id="{DF3D382B-6756-9EE5-826F-61488BA897A8}"/>
              </a:ext>
            </a:extLst>
          </p:cNvPr>
          <p:cNvCxnSpPr>
            <a:cxnSpLocks/>
            <a:stCxn id="23" idx="3"/>
          </p:cNvCxnSpPr>
          <p:nvPr/>
        </p:nvCxnSpPr>
        <p:spPr>
          <a:xfrm>
            <a:off x="2187040" y="2328283"/>
            <a:ext cx="2758790" cy="3940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7505598-B956-0753-E391-380687888A34}"/>
              </a:ext>
            </a:extLst>
          </p:cNvPr>
          <p:cNvCxnSpPr>
            <a:cxnSpLocks/>
          </p:cNvCxnSpPr>
          <p:nvPr/>
        </p:nvCxnSpPr>
        <p:spPr>
          <a:xfrm>
            <a:off x="2026807" y="3007893"/>
            <a:ext cx="2840505" cy="361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ECB4B38-D994-A4D2-6F08-0BB750CD3389}"/>
              </a:ext>
            </a:extLst>
          </p:cNvPr>
          <p:cNvSpPr txBox="1"/>
          <p:nvPr/>
        </p:nvSpPr>
        <p:spPr>
          <a:xfrm>
            <a:off x="669062" y="2838807"/>
            <a:ext cx="1730829" cy="384721"/>
          </a:xfrm>
          <a:prstGeom prst="rect">
            <a:avLst/>
          </a:prstGeom>
          <a:noFill/>
        </p:spPr>
        <p:txBody>
          <a:bodyPr wrap="square" rtlCol="0">
            <a:spAutoFit/>
          </a:bodyPr>
          <a:lstStyle/>
          <a:p>
            <a:r>
              <a:rPr lang="en-GB" sz="1900" dirty="0"/>
              <a:t>Blindness</a:t>
            </a:r>
          </a:p>
        </p:txBody>
      </p:sp>
      <p:sp>
        <p:nvSpPr>
          <p:cNvPr id="22" name="TextBox 21">
            <a:extLst>
              <a:ext uri="{FF2B5EF4-FFF2-40B4-BE49-F238E27FC236}">
                <a16:creationId xmlns:a16="http://schemas.microsoft.com/office/drawing/2014/main" id="{10A8385F-C153-E7AB-E76C-2DFB5D080B97}"/>
              </a:ext>
            </a:extLst>
          </p:cNvPr>
          <p:cNvSpPr txBox="1"/>
          <p:nvPr/>
        </p:nvSpPr>
        <p:spPr>
          <a:xfrm>
            <a:off x="669061" y="3432815"/>
            <a:ext cx="1730829" cy="384721"/>
          </a:xfrm>
          <a:prstGeom prst="rect">
            <a:avLst/>
          </a:prstGeom>
          <a:noFill/>
        </p:spPr>
        <p:txBody>
          <a:bodyPr wrap="square" rtlCol="0">
            <a:spAutoFit/>
          </a:bodyPr>
          <a:lstStyle/>
          <a:p>
            <a:r>
              <a:rPr lang="en-GB" sz="1900" dirty="0"/>
              <a:t>Stargazing</a:t>
            </a:r>
          </a:p>
        </p:txBody>
      </p:sp>
      <p:sp>
        <p:nvSpPr>
          <p:cNvPr id="23" name="TextBox 22">
            <a:extLst>
              <a:ext uri="{FF2B5EF4-FFF2-40B4-BE49-F238E27FC236}">
                <a16:creationId xmlns:a16="http://schemas.microsoft.com/office/drawing/2014/main" id="{699EE4CE-3167-86E2-88D3-5106C6C0BED0}"/>
              </a:ext>
            </a:extLst>
          </p:cNvPr>
          <p:cNvSpPr txBox="1"/>
          <p:nvPr/>
        </p:nvSpPr>
        <p:spPr>
          <a:xfrm>
            <a:off x="456211" y="2135922"/>
            <a:ext cx="1730829" cy="384721"/>
          </a:xfrm>
          <a:prstGeom prst="rect">
            <a:avLst/>
          </a:prstGeom>
          <a:noFill/>
        </p:spPr>
        <p:txBody>
          <a:bodyPr wrap="square" rtlCol="0">
            <a:spAutoFit/>
          </a:bodyPr>
          <a:lstStyle/>
          <a:p>
            <a:r>
              <a:rPr lang="en-GB" sz="1900" dirty="0"/>
              <a:t>Head pressing</a:t>
            </a:r>
          </a:p>
        </p:txBody>
      </p:sp>
      <p:sp>
        <p:nvSpPr>
          <p:cNvPr id="24" name="TextBox 23">
            <a:extLst>
              <a:ext uri="{FF2B5EF4-FFF2-40B4-BE49-F238E27FC236}">
                <a16:creationId xmlns:a16="http://schemas.microsoft.com/office/drawing/2014/main" id="{CC12CECC-BAB9-7113-4C5C-4E1C838FAA85}"/>
              </a:ext>
            </a:extLst>
          </p:cNvPr>
          <p:cNvSpPr txBox="1"/>
          <p:nvPr/>
        </p:nvSpPr>
        <p:spPr>
          <a:xfrm>
            <a:off x="792279" y="4764380"/>
            <a:ext cx="1730829" cy="677108"/>
          </a:xfrm>
          <a:prstGeom prst="rect">
            <a:avLst/>
          </a:prstGeom>
          <a:noFill/>
        </p:spPr>
        <p:txBody>
          <a:bodyPr wrap="square" rtlCol="0">
            <a:spAutoFit/>
          </a:bodyPr>
          <a:lstStyle/>
          <a:p>
            <a:r>
              <a:rPr lang="en-GB" sz="1900" dirty="0"/>
              <a:t>Passive demeanour</a:t>
            </a:r>
          </a:p>
        </p:txBody>
      </p:sp>
      <p:sp>
        <p:nvSpPr>
          <p:cNvPr id="25" name="TextBox 24">
            <a:extLst>
              <a:ext uri="{FF2B5EF4-FFF2-40B4-BE49-F238E27FC236}">
                <a16:creationId xmlns:a16="http://schemas.microsoft.com/office/drawing/2014/main" id="{B1160030-2320-BFD2-350C-F07A0E022F85}"/>
              </a:ext>
            </a:extLst>
          </p:cNvPr>
          <p:cNvSpPr txBox="1"/>
          <p:nvPr/>
        </p:nvSpPr>
        <p:spPr>
          <a:xfrm>
            <a:off x="2058596" y="5470973"/>
            <a:ext cx="1730829" cy="384721"/>
          </a:xfrm>
          <a:prstGeom prst="rect">
            <a:avLst/>
          </a:prstGeom>
          <a:noFill/>
        </p:spPr>
        <p:txBody>
          <a:bodyPr wrap="square" rtlCol="0">
            <a:spAutoFit/>
          </a:bodyPr>
          <a:lstStyle/>
          <a:p>
            <a:r>
              <a:rPr lang="en-GB" sz="1900" dirty="0"/>
              <a:t>Circling</a:t>
            </a:r>
          </a:p>
        </p:txBody>
      </p:sp>
      <p:sp>
        <p:nvSpPr>
          <p:cNvPr id="26" name="TextBox 25">
            <a:extLst>
              <a:ext uri="{FF2B5EF4-FFF2-40B4-BE49-F238E27FC236}">
                <a16:creationId xmlns:a16="http://schemas.microsoft.com/office/drawing/2014/main" id="{75A37050-8019-9279-13CB-574B535A15BC}"/>
              </a:ext>
            </a:extLst>
          </p:cNvPr>
          <p:cNvSpPr txBox="1"/>
          <p:nvPr/>
        </p:nvSpPr>
        <p:spPr>
          <a:xfrm>
            <a:off x="738855" y="4141151"/>
            <a:ext cx="1730829" cy="384721"/>
          </a:xfrm>
          <a:prstGeom prst="rect">
            <a:avLst/>
          </a:prstGeom>
          <a:noFill/>
        </p:spPr>
        <p:txBody>
          <a:bodyPr wrap="square" rtlCol="0">
            <a:spAutoFit/>
          </a:bodyPr>
          <a:lstStyle/>
          <a:p>
            <a:r>
              <a:rPr lang="en-GB" sz="1900" dirty="0"/>
              <a:t>Seizures</a:t>
            </a:r>
          </a:p>
        </p:txBody>
      </p:sp>
      <p:cxnSp>
        <p:nvCxnSpPr>
          <p:cNvPr id="32" name="Straight Arrow Connector 31">
            <a:extLst>
              <a:ext uri="{FF2B5EF4-FFF2-40B4-BE49-F238E27FC236}">
                <a16:creationId xmlns:a16="http://schemas.microsoft.com/office/drawing/2014/main" id="{8AF0F5F0-1679-6839-797C-7D7F2E204409}"/>
              </a:ext>
            </a:extLst>
          </p:cNvPr>
          <p:cNvCxnSpPr>
            <a:cxnSpLocks/>
          </p:cNvCxnSpPr>
          <p:nvPr/>
        </p:nvCxnSpPr>
        <p:spPr>
          <a:xfrm flipV="1">
            <a:off x="2170600" y="3310858"/>
            <a:ext cx="2686656" cy="2532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EBFE1B01-E3CF-E568-E8C9-FFD8F2C30D94}"/>
              </a:ext>
            </a:extLst>
          </p:cNvPr>
          <p:cNvCxnSpPr>
            <a:cxnSpLocks/>
          </p:cNvCxnSpPr>
          <p:nvPr/>
        </p:nvCxnSpPr>
        <p:spPr>
          <a:xfrm flipV="1">
            <a:off x="4592918" y="4566176"/>
            <a:ext cx="559764" cy="5861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65DB8B80-CCD9-4923-FF63-2A4AE5D6F590}"/>
              </a:ext>
            </a:extLst>
          </p:cNvPr>
          <p:cNvCxnSpPr>
            <a:cxnSpLocks/>
          </p:cNvCxnSpPr>
          <p:nvPr/>
        </p:nvCxnSpPr>
        <p:spPr>
          <a:xfrm flipV="1">
            <a:off x="2139203" y="3920065"/>
            <a:ext cx="2728109" cy="9738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8160BE4E-43F8-156E-0AA6-EAFF5187082E}"/>
              </a:ext>
            </a:extLst>
          </p:cNvPr>
          <p:cNvCxnSpPr>
            <a:cxnSpLocks/>
          </p:cNvCxnSpPr>
          <p:nvPr/>
        </p:nvCxnSpPr>
        <p:spPr>
          <a:xfrm flipV="1">
            <a:off x="2008149" y="3634473"/>
            <a:ext cx="2765329" cy="654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53226DCE-FF78-1421-5EC5-F8919EA05373}"/>
              </a:ext>
            </a:extLst>
          </p:cNvPr>
          <p:cNvCxnSpPr>
            <a:cxnSpLocks/>
          </p:cNvCxnSpPr>
          <p:nvPr/>
        </p:nvCxnSpPr>
        <p:spPr>
          <a:xfrm flipV="1">
            <a:off x="2717834" y="4234094"/>
            <a:ext cx="2227996" cy="10820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90BC6431-1D5A-9DF6-31B0-B916446E4F20}"/>
              </a:ext>
            </a:extLst>
          </p:cNvPr>
          <p:cNvSpPr txBox="1"/>
          <p:nvPr/>
        </p:nvSpPr>
        <p:spPr>
          <a:xfrm>
            <a:off x="3748851" y="5367614"/>
            <a:ext cx="1730829" cy="677108"/>
          </a:xfrm>
          <a:prstGeom prst="rect">
            <a:avLst/>
          </a:prstGeom>
          <a:noFill/>
        </p:spPr>
        <p:txBody>
          <a:bodyPr wrap="square" rtlCol="0">
            <a:spAutoFit/>
          </a:bodyPr>
          <a:lstStyle/>
          <a:p>
            <a:r>
              <a:rPr lang="en-GB" sz="1900" dirty="0"/>
              <a:t>Lack of suck reflex</a:t>
            </a:r>
          </a:p>
        </p:txBody>
      </p:sp>
      <p:sp>
        <p:nvSpPr>
          <p:cNvPr id="46" name="TextBox 45">
            <a:extLst>
              <a:ext uri="{FF2B5EF4-FFF2-40B4-BE49-F238E27FC236}">
                <a16:creationId xmlns:a16="http://schemas.microsoft.com/office/drawing/2014/main" id="{CFF53097-88FE-0F41-504A-E033ED4192C1}"/>
              </a:ext>
            </a:extLst>
          </p:cNvPr>
          <p:cNvSpPr txBox="1"/>
          <p:nvPr/>
        </p:nvSpPr>
        <p:spPr>
          <a:xfrm>
            <a:off x="6004536" y="725693"/>
            <a:ext cx="5964899" cy="828089"/>
          </a:xfrm>
          <a:custGeom>
            <a:avLst/>
            <a:gdLst>
              <a:gd name="csX0" fmla="*/ 0 w 5964899"/>
              <a:gd name="csY0" fmla="*/ 0 h 828089"/>
              <a:gd name="csX1" fmla="*/ 417543 w 5964899"/>
              <a:gd name="csY1" fmla="*/ 0 h 828089"/>
              <a:gd name="csX2" fmla="*/ 1133331 w 5964899"/>
              <a:gd name="csY2" fmla="*/ 0 h 828089"/>
              <a:gd name="csX3" fmla="*/ 1789470 w 5964899"/>
              <a:gd name="csY3" fmla="*/ 0 h 828089"/>
              <a:gd name="csX4" fmla="*/ 2207013 w 5964899"/>
              <a:gd name="csY4" fmla="*/ 0 h 828089"/>
              <a:gd name="csX5" fmla="*/ 2743854 w 5964899"/>
              <a:gd name="csY5" fmla="*/ 0 h 828089"/>
              <a:gd name="csX6" fmla="*/ 3459641 w 5964899"/>
              <a:gd name="csY6" fmla="*/ 0 h 828089"/>
              <a:gd name="csX7" fmla="*/ 4056131 w 5964899"/>
              <a:gd name="csY7" fmla="*/ 0 h 828089"/>
              <a:gd name="csX8" fmla="*/ 4712270 w 5964899"/>
              <a:gd name="csY8" fmla="*/ 0 h 828089"/>
              <a:gd name="csX9" fmla="*/ 5249111 w 5964899"/>
              <a:gd name="csY9" fmla="*/ 0 h 828089"/>
              <a:gd name="csX10" fmla="*/ 5964899 w 5964899"/>
              <a:gd name="csY10" fmla="*/ 0 h 828089"/>
              <a:gd name="csX11" fmla="*/ 5964899 w 5964899"/>
              <a:gd name="csY11" fmla="*/ 430606 h 828089"/>
              <a:gd name="csX12" fmla="*/ 5964899 w 5964899"/>
              <a:gd name="csY12" fmla="*/ 828089 h 828089"/>
              <a:gd name="csX13" fmla="*/ 5547356 w 5964899"/>
              <a:gd name="csY13" fmla="*/ 828089 h 828089"/>
              <a:gd name="csX14" fmla="*/ 5129813 w 5964899"/>
              <a:gd name="csY14" fmla="*/ 828089 h 828089"/>
              <a:gd name="csX15" fmla="*/ 4473674 w 5964899"/>
              <a:gd name="csY15" fmla="*/ 828089 h 828089"/>
              <a:gd name="csX16" fmla="*/ 4056131 w 5964899"/>
              <a:gd name="csY16" fmla="*/ 828089 h 828089"/>
              <a:gd name="csX17" fmla="*/ 3459641 w 5964899"/>
              <a:gd name="csY17" fmla="*/ 828089 h 828089"/>
              <a:gd name="csX18" fmla="*/ 2982450 w 5964899"/>
              <a:gd name="csY18" fmla="*/ 828089 h 828089"/>
              <a:gd name="csX19" fmla="*/ 2385960 w 5964899"/>
              <a:gd name="csY19" fmla="*/ 828089 h 828089"/>
              <a:gd name="csX20" fmla="*/ 1789470 w 5964899"/>
              <a:gd name="csY20" fmla="*/ 828089 h 828089"/>
              <a:gd name="csX21" fmla="*/ 1192980 w 5964899"/>
              <a:gd name="csY21" fmla="*/ 828089 h 828089"/>
              <a:gd name="csX22" fmla="*/ 596490 w 5964899"/>
              <a:gd name="csY22" fmla="*/ 828089 h 828089"/>
              <a:gd name="csX23" fmla="*/ 0 w 5964899"/>
              <a:gd name="csY23" fmla="*/ 828089 h 828089"/>
              <a:gd name="csX24" fmla="*/ 0 w 5964899"/>
              <a:gd name="csY24" fmla="*/ 405764 h 828089"/>
              <a:gd name="csX25" fmla="*/ 0 w 5964899"/>
              <a:gd name="csY25" fmla="*/ 0 h 8280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964899" h="828089" fill="none" extrusionOk="0">
                <a:moveTo>
                  <a:pt x="0" y="0"/>
                </a:moveTo>
                <a:cubicBezTo>
                  <a:pt x="157036" y="-1379"/>
                  <a:pt x="297912" y="5328"/>
                  <a:pt x="417543" y="0"/>
                </a:cubicBezTo>
                <a:cubicBezTo>
                  <a:pt x="537174" y="-5328"/>
                  <a:pt x="938183" y="67146"/>
                  <a:pt x="1133331" y="0"/>
                </a:cubicBezTo>
                <a:cubicBezTo>
                  <a:pt x="1328479" y="-67146"/>
                  <a:pt x="1652246" y="36398"/>
                  <a:pt x="1789470" y="0"/>
                </a:cubicBezTo>
                <a:cubicBezTo>
                  <a:pt x="1926694" y="-36398"/>
                  <a:pt x="2118876" y="12933"/>
                  <a:pt x="2207013" y="0"/>
                </a:cubicBezTo>
                <a:cubicBezTo>
                  <a:pt x="2295150" y="-12933"/>
                  <a:pt x="2554849" y="12318"/>
                  <a:pt x="2743854" y="0"/>
                </a:cubicBezTo>
                <a:cubicBezTo>
                  <a:pt x="2932859" y="-12318"/>
                  <a:pt x="3114904" y="68019"/>
                  <a:pt x="3459641" y="0"/>
                </a:cubicBezTo>
                <a:cubicBezTo>
                  <a:pt x="3804378" y="-68019"/>
                  <a:pt x="3775676" y="59020"/>
                  <a:pt x="4056131" y="0"/>
                </a:cubicBezTo>
                <a:cubicBezTo>
                  <a:pt x="4336586" y="-59020"/>
                  <a:pt x="4427414" y="58950"/>
                  <a:pt x="4712270" y="0"/>
                </a:cubicBezTo>
                <a:cubicBezTo>
                  <a:pt x="4997126" y="-58950"/>
                  <a:pt x="5020244" y="31306"/>
                  <a:pt x="5249111" y="0"/>
                </a:cubicBezTo>
                <a:cubicBezTo>
                  <a:pt x="5477978" y="-31306"/>
                  <a:pt x="5777785" y="47720"/>
                  <a:pt x="5964899" y="0"/>
                </a:cubicBezTo>
                <a:cubicBezTo>
                  <a:pt x="5990305" y="106891"/>
                  <a:pt x="5945254" y="271405"/>
                  <a:pt x="5964899" y="430606"/>
                </a:cubicBezTo>
                <a:cubicBezTo>
                  <a:pt x="5984544" y="589807"/>
                  <a:pt x="5930480" y="675161"/>
                  <a:pt x="5964899" y="828089"/>
                </a:cubicBezTo>
                <a:cubicBezTo>
                  <a:pt x="5797492" y="851433"/>
                  <a:pt x="5662401" y="784200"/>
                  <a:pt x="5547356" y="828089"/>
                </a:cubicBezTo>
                <a:cubicBezTo>
                  <a:pt x="5432311" y="871978"/>
                  <a:pt x="5310756" y="813916"/>
                  <a:pt x="5129813" y="828089"/>
                </a:cubicBezTo>
                <a:cubicBezTo>
                  <a:pt x="4948870" y="842262"/>
                  <a:pt x="4723238" y="792412"/>
                  <a:pt x="4473674" y="828089"/>
                </a:cubicBezTo>
                <a:cubicBezTo>
                  <a:pt x="4224110" y="863766"/>
                  <a:pt x="4248073" y="821816"/>
                  <a:pt x="4056131" y="828089"/>
                </a:cubicBezTo>
                <a:cubicBezTo>
                  <a:pt x="3864189" y="834362"/>
                  <a:pt x="3691077" y="814651"/>
                  <a:pt x="3459641" y="828089"/>
                </a:cubicBezTo>
                <a:cubicBezTo>
                  <a:pt x="3228205" y="841527"/>
                  <a:pt x="3213882" y="798416"/>
                  <a:pt x="2982450" y="828089"/>
                </a:cubicBezTo>
                <a:cubicBezTo>
                  <a:pt x="2751018" y="857762"/>
                  <a:pt x="2646956" y="770046"/>
                  <a:pt x="2385960" y="828089"/>
                </a:cubicBezTo>
                <a:cubicBezTo>
                  <a:pt x="2124964" y="886132"/>
                  <a:pt x="1911937" y="827148"/>
                  <a:pt x="1789470" y="828089"/>
                </a:cubicBezTo>
                <a:cubicBezTo>
                  <a:pt x="1667003" y="829030"/>
                  <a:pt x="1425799" y="822422"/>
                  <a:pt x="1192980" y="828089"/>
                </a:cubicBezTo>
                <a:cubicBezTo>
                  <a:pt x="960161" y="833756"/>
                  <a:pt x="739477" y="808373"/>
                  <a:pt x="596490" y="828089"/>
                </a:cubicBezTo>
                <a:cubicBezTo>
                  <a:pt x="453503" y="847805"/>
                  <a:pt x="222456" y="779051"/>
                  <a:pt x="0" y="828089"/>
                </a:cubicBezTo>
                <a:cubicBezTo>
                  <a:pt x="-36246" y="630685"/>
                  <a:pt x="36423" y="613268"/>
                  <a:pt x="0" y="405764"/>
                </a:cubicBezTo>
                <a:cubicBezTo>
                  <a:pt x="-36423" y="198261"/>
                  <a:pt x="25412" y="172778"/>
                  <a:pt x="0" y="0"/>
                </a:cubicBezTo>
                <a:close/>
              </a:path>
              <a:path w="5964899" h="828089" stroke="0" extrusionOk="0">
                <a:moveTo>
                  <a:pt x="0" y="0"/>
                </a:moveTo>
                <a:cubicBezTo>
                  <a:pt x="176098" y="-41873"/>
                  <a:pt x="350874" y="40682"/>
                  <a:pt x="536841" y="0"/>
                </a:cubicBezTo>
                <a:cubicBezTo>
                  <a:pt x="722808" y="-40682"/>
                  <a:pt x="865983" y="15874"/>
                  <a:pt x="954384" y="0"/>
                </a:cubicBezTo>
                <a:cubicBezTo>
                  <a:pt x="1042785" y="-15874"/>
                  <a:pt x="1379491" y="63832"/>
                  <a:pt x="1670172" y="0"/>
                </a:cubicBezTo>
                <a:cubicBezTo>
                  <a:pt x="1960853" y="-63832"/>
                  <a:pt x="1992477" y="60361"/>
                  <a:pt x="2207013" y="0"/>
                </a:cubicBezTo>
                <a:cubicBezTo>
                  <a:pt x="2421549" y="-60361"/>
                  <a:pt x="2613978" y="4765"/>
                  <a:pt x="2743854" y="0"/>
                </a:cubicBezTo>
                <a:cubicBezTo>
                  <a:pt x="2873730" y="-4765"/>
                  <a:pt x="3125228" y="14992"/>
                  <a:pt x="3459641" y="0"/>
                </a:cubicBezTo>
                <a:cubicBezTo>
                  <a:pt x="3794054" y="-14992"/>
                  <a:pt x="3736979" y="54960"/>
                  <a:pt x="3936833" y="0"/>
                </a:cubicBezTo>
                <a:cubicBezTo>
                  <a:pt x="4136687" y="-54960"/>
                  <a:pt x="4351353" y="85887"/>
                  <a:pt x="4652621" y="0"/>
                </a:cubicBezTo>
                <a:cubicBezTo>
                  <a:pt x="4953889" y="-85887"/>
                  <a:pt x="5074748" y="18855"/>
                  <a:pt x="5368409" y="0"/>
                </a:cubicBezTo>
                <a:cubicBezTo>
                  <a:pt x="5662070" y="-18855"/>
                  <a:pt x="5810318" y="43490"/>
                  <a:pt x="5964899" y="0"/>
                </a:cubicBezTo>
                <a:cubicBezTo>
                  <a:pt x="6014154" y="170677"/>
                  <a:pt x="5913839" y="271924"/>
                  <a:pt x="5964899" y="430606"/>
                </a:cubicBezTo>
                <a:cubicBezTo>
                  <a:pt x="6015959" y="589288"/>
                  <a:pt x="5947641" y="677594"/>
                  <a:pt x="5964899" y="828089"/>
                </a:cubicBezTo>
                <a:cubicBezTo>
                  <a:pt x="5772739" y="829878"/>
                  <a:pt x="5721411" y="787501"/>
                  <a:pt x="5547356" y="828089"/>
                </a:cubicBezTo>
                <a:cubicBezTo>
                  <a:pt x="5373301" y="868677"/>
                  <a:pt x="5104803" y="746353"/>
                  <a:pt x="4831568" y="828089"/>
                </a:cubicBezTo>
                <a:cubicBezTo>
                  <a:pt x="4558333" y="909825"/>
                  <a:pt x="4486406" y="815063"/>
                  <a:pt x="4354376" y="828089"/>
                </a:cubicBezTo>
                <a:cubicBezTo>
                  <a:pt x="4222346" y="841115"/>
                  <a:pt x="3995363" y="805267"/>
                  <a:pt x="3757886" y="828089"/>
                </a:cubicBezTo>
                <a:cubicBezTo>
                  <a:pt x="3520409" y="850911"/>
                  <a:pt x="3252914" y="773993"/>
                  <a:pt x="3042098" y="828089"/>
                </a:cubicBezTo>
                <a:cubicBezTo>
                  <a:pt x="2831282" y="882185"/>
                  <a:pt x="2665236" y="758968"/>
                  <a:pt x="2445609" y="828089"/>
                </a:cubicBezTo>
                <a:cubicBezTo>
                  <a:pt x="2225982" y="897210"/>
                  <a:pt x="2170005" y="780931"/>
                  <a:pt x="2028066" y="828089"/>
                </a:cubicBezTo>
                <a:cubicBezTo>
                  <a:pt x="1886127" y="875247"/>
                  <a:pt x="1730561" y="793890"/>
                  <a:pt x="1550874" y="828089"/>
                </a:cubicBezTo>
                <a:cubicBezTo>
                  <a:pt x="1371187" y="862288"/>
                  <a:pt x="1083155" y="820459"/>
                  <a:pt x="835086" y="828089"/>
                </a:cubicBezTo>
                <a:cubicBezTo>
                  <a:pt x="587017" y="835719"/>
                  <a:pt x="333863" y="819916"/>
                  <a:pt x="0" y="828089"/>
                </a:cubicBezTo>
                <a:cubicBezTo>
                  <a:pt x="-38098" y="700965"/>
                  <a:pt x="642" y="604454"/>
                  <a:pt x="0" y="430606"/>
                </a:cubicBezTo>
                <a:cubicBezTo>
                  <a:pt x="-642" y="256758"/>
                  <a:pt x="14735" y="189088"/>
                  <a:pt x="0" y="0"/>
                </a:cubicBezTo>
                <a:close/>
              </a:path>
            </a:pathLst>
          </a:custGeom>
          <a:solidFill>
            <a:srgbClr val="0391D4"/>
          </a:solidFill>
          <a:ln w="31750" cap="rnd">
            <a:noFill/>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wrap="square" tIns="90000" bIns="90000">
            <a:spAutoFit/>
          </a:bodyPr>
          <a:lstStyle/>
          <a:p>
            <a:pPr algn="ctr"/>
            <a:r>
              <a:rPr lang="en-GB" sz="2100" b="1" dirty="0">
                <a:solidFill>
                  <a:schemeClr val="bg1"/>
                </a:solidFill>
              </a:rPr>
              <a:t>Fertility issues or ‘dummy’ calves may be the first obvious signs of BTV infection in your herd</a:t>
            </a:r>
            <a:endParaRPr lang="en-GB" sz="2100" dirty="0">
              <a:solidFill>
                <a:schemeClr val="bg1"/>
              </a:solidFill>
              <a:latin typeface="Arial Black" panose="020B0A04020102020204" pitchFamily="34" charset="0"/>
            </a:endParaRPr>
          </a:p>
        </p:txBody>
      </p:sp>
      <p:pic>
        <p:nvPicPr>
          <p:cNvPr id="7" name="Picture 6">
            <a:extLst>
              <a:ext uri="{FF2B5EF4-FFF2-40B4-BE49-F238E27FC236}">
                <a16:creationId xmlns:a16="http://schemas.microsoft.com/office/drawing/2014/main" id="{26ABFA24-9030-A198-2707-2443F536AF44}"/>
              </a:ext>
            </a:extLst>
          </p:cNvPr>
          <p:cNvPicPr>
            <a:picLocks noChangeAspect="1"/>
          </p:cNvPicPr>
          <p:nvPr/>
        </p:nvPicPr>
        <p:blipFill>
          <a:blip r:embed="rId4"/>
          <a:stretch>
            <a:fillRect/>
          </a:stretch>
        </p:blipFill>
        <p:spPr>
          <a:xfrm>
            <a:off x="4867312" y="1671854"/>
            <a:ext cx="3341346" cy="3678078"/>
          </a:xfrm>
          <a:prstGeom prst="ellipse">
            <a:avLst/>
          </a:prstGeom>
          <a:ln>
            <a:noFill/>
          </a:ln>
          <a:effectLst>
            <a:softEdge rad="112500"/>
          </a:effectLst>
        </p:spPr>
      </p:pic>
    </p:spTree>
    <p:extLst>
      <p:ext uri="{BB962C8B-B14F-4D97-AF65-F5344CB8AC3E}">
        <p14:creationId xmlns:p14="http://schemas.microsoft.com/office/powerpoint/2010/main" val="1127635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BA6AF7-7BA1-2419-17F2-B06F2BB0AE9A}"/>
              </a:ext>
            </a:extLst>
          </p:cNvPr>
          <p:cNvSpPr>
            <a:spLocks noGrp="1"/>
          </p:cNvSpPr>
          <p:nvPr>
            <p:ph type="body" sz="quarter" idx="10"/>
          </p:nvPr>
        </p:nvSpPr>
        <p:spPr>
          <a:xfrm>
            <a:off x="839789" y="1055914"/>
            <a:ext cx="4801594" cy="5499967"/>
          </a:xfrm>
        </p:spPr>
        <p:txBody>
          <a:bodyPr/>
          <a:lstStyle/>
          <a:p>
            <a:pPr>
              <a:lnSpc>
                <a:spcPct val="100000"/>
              </a:lnSpc>
            </a:pPr>
            <a:r>
              <a:rPr lang="en-GB" sz="3200" b="1" cap="all" dirty="0">
                <a:latin typeface="Arial Black" panose="020B0604020202020204" pitchFamily="34" charset="0"/>
              </a:rPr>
              <a:t>Vaccination:</a:t>
            </a:r>
          </a:p>
          <a:p>
            <a:pPr marL="352425" indent="-342900">
              <a:lnSpc>
                <a:spcPct val="100000"/>
              </a:lnSpc>
              <a:buFont typeface="Arial" panose="020B0604020202020204" pitchFamily="34" charset="0"/>
              <a:buChar char="•"/>
            </a:pPr>
            <a:r>
              <a:rPr lang="en-GB" sz="1700" dirty="0"/>
              <a:t>There are 3 BTV-3 vaccines permitted for use in GB subject to valid licence and declaration</a:t>
            </a:r>
          </a:p>
          <a:p>
            <a:pPr marL="352425" indent="-342900">
              <a:lnSpc>
                <a:spcPct val="100000"/>
              </a:lnSpc>
              <a:buFont typeface="Arial" panose="020B0604020202020204" pitchFamily="34" charset="0"/>
              <a:buChar char="•"/>
            </a:pPr>
            <a:r>
              <a:rPr lang="en-GB" sz="1700" dirty="0"/>
              <a:t>There is no treatment for this disease, vaccination and restricted movement in affected areas remains the best defence</a:t>
            </a:r>
          </a:p>
          <a:p>
            <a:pPr marL="352425" indent="-342900">
              <a:lnSpc>
                <a:spcPct val="100000"/>
              </a:lnSpc>
              <a:buFont typeface="Arial" panose="020B0604020202020204" pitchFamily="34" charset="0"/>
              <a:buChar char="•"/>
            </a:pPr>
            <a:r>
              <a:rPr lang="en-GB" sz="1700" dirty="0"/>
              <a:t>Farmers are encouraged to speak to their </a:t>
            </a:r>
            <a:br>
              <a:rPr lang="en-GB" sz="1700" dirty="0"/>
            </a:br>
            <a:r>
              <a:rPr lang="en-GB" sz="1700" dirty="0"/>
              <a:t>vet and develop farm specific battle plans</a:t>
            </a:r>
          </a:p>
          <a:p>
            <a:pPr marL="352425" indent="-342900">
              <a:lnSpc>
                <a:spcPct val="100000"/>
              </a:lnSpc>
              <a:buFont typeface="Arial" panose="020B0604020202020204" pitchFamily="34" charset="0"/>
              <a:buChar char="•"/>
            </a:pPr>
            <a:r>
              <a:rPr lang="en-GB" sz="1700" dirty="0"/>
              <a:t>See the Vaccine Comparison Tables on the RH&amp;W website for more information on the individual vaccines </a:t>
            </a:r>
            <a:r>
              <a:rPr lang="en-GB" sz="1700" dirty="0">
                <a:hlinkClick r:id="rId3"/>
              </a:rPr>
              <a:t>Updated-BTV-Vaccines-comparison-table-10.07.25.pdf</a:t>
            </a:r>
            <a:endParaRPr lang="en-GB" sz="1700" dirty="0"/>
          </a:p>
          <a:p>
            <a:pPr marL="352425" indent="-342900">
              <a:lnSpc>
                <a:spcPct val="100000"/>
              </a:lnSpc>
              <a:buFont typeface="Arial" panose="020B0604020202020204" pitchFamily="34" charset="0"/>
              <a:buChar char="•"/>
            </a:pPr>
            <a:r>
              <a:rPr lang="en-GB" sz="1700" dirty="0"/>
              <a:t>BTV-8 vaccines in Europe, resources will be available on the RH&amp;W/ AHDB websites</a:t>
            </a:r>
          </a:p>
          <a:p>
            <a:endParaRPr lang="en-GB" dirty="0"/>
          </a:p>
        </p:txBody>
      </p:sp>
      <p:pic>
        <p:nvPicPr>
          <p:cNvPr id="6" name="Picture 5" descr="A blue and white table with black text&#10;&#10;AI-generated content may be incorrect.">
            <a:extLst>
              <a:ext uri="{FF2B5EF4-FFF2-40B4-BE49-F238E27FC236}">
                <a16:creationId xmlns:a16="http://schemas.microsoft.com/office/drawing/2014/main" id="{800B6381-4598-FC6D-A7C4-1AB1AC2E6568}"/>
              </a:ext>
            </a:extLst>
          </p:cNvPr>
          <p:cNvPicPr>
            <a:picLocks noChangeAspect="1"/>
          </p:cNvPicPr>
          <p:nvPr/>
        </p:nvPicPr>
        <p:blipFill>
          <a:blip r:embed="rId4"/>
          <a:stretch>
            <a:fillRect/>
          </a:stretch>
        </p:blipFill>
        <p:spPr>
          <a:xfrm>
            <a:off x="5823857" y="1497685"/>
            <a:ext cx="5891410" cy="3416375"/>
          </a:xfrm>
          <a:prstGeom prst="rect">
            <a:avLst/>
          </a:prstGeom>
        </p:spPr>
      </p:pic>
      <p:sp>
        <p:nvSpPr>
          <p:cNvPr id="2" name="TextBox 1">
            <a:extLst>
              <a:ext uri="{FF2B5EF4-FFF2-40B4-BE49-F238E27FC236}">
                <a16:creationId xmlns:a16="http://schemas.microsoft.com/office/drawing/2014/main" id="{31F99ECB-FC6A-CFDD-3C24-90234EFD8EAD}"/>
              </a:ext>
            </a:extLst>
          </p:cNvPr>
          <p:cNvSpPr txBox="1"/>
          <p:nvPr/>
        </p:nvSpPr>
        <p:spPr>
          <a:xfrm>
            <a:off x="6096000" y="5223252"/>
            <a:ext cx="5891409" cy="1474419"/>
          </a:xfrm>
          <a:custGeom>
            <a:avLst/>
            <a:gdLst>
              <a:gd name="csX0" fmla="*/ 0 w 5891409"/>
              <a:gd name="csY0" fmla="*/ 0 h 1474419"/>
              <a:gd name="csX1" fmla="*/ 648055 w 5891409"/>
              <a:gd name="csY1" fmla="*/ 0 h 1474419"/>
              <a:gd name="csX2" fmla="*/ 1060454 w 5891409"/>
              <a:gd name="csY2" fmla="*/ 0 h 1474419"/>
              <a:gd name="csX3" fmla="*/ 1590680 w 5891409"/>
              <a:gd name="csY3" fmla="*/ 0 h 1474419"/>
              <a:gd name="csX4" fmla="*/ 2297650 w 5891409"/>
              <a:gd name="csY4" fmla="*/ 0 h 1474419"/>
              <a:gd name="csX5" fmla="*/ 2886790 w 5891409"/>
              <a:gd name="csY5" fmla="*/ 0 h 1474419"/>
              <a:gd name="csX6" fmla="*/ 3534845 w 5891409"/>
              <a:gd name="csY6" fmla="*/ 0 h 1474419"/>
              <a:gd name="csX7" fmla="*/ 4065072 w 5891409"/>
              <a:gd name="csY7" fmla="*/ 0 h 1474419"/>
              <a:gd name="csX8" fmla="*/ 4654213 w 5891409"/>
              <a:gd name="csY8" fmla="*/ 0 h 1474419"/>
              <a:gd name="csX9" fmla="*/ 5361182 w 5891409"/>
              <a:gd name="csY9" fmla="*/ 0 h 1474419"/>
              <a:gd name="csX10" fmla="*/ 5891409 w 5891409"/>
              <a:gd name="csY10" fmla="*/ 0 h 1474419"/>
              <a:gd name="csX11" fmla="*/ 5891409 w 5891409"/>
              <a:gd name="csY11" fmla="*/ 506217 h 1474419"/>
              <a:gd name="csX12" fmla="*/ 5891409 w 5891409"/>
              <a:gd name="csY12" fmla="*/ 968202 h 1474419"/>
              <a:gd name="csX13" fmla="*/ 5891409 w 5891409"/>
              <a:gd name="csY13" fmla="*/ 1474419 h 1474419"/>
              <a:gd name="csX14" fmla="*/ 5302268 w 5891409"/>
              <a:gd name="csY14" fmla="*/ 1474419 h 1474419"/>
              <a:gd name="csX15" fmla="*/ 4713127 w 5891409"/>
              <a:gd name="csY15" fmla="*/ 1474419 h 1474419"/>
              <a:gd name="csX16" fmla="*/ 4241814 w 5891409"/>
              <a:gd name="csY16" fmla="*/ 1474419 h 1474419"/>
              <a:gd name="csX17" fmla="*/ 3652674 w 5891409"/>
              <a:gd name="csY17" fmla="*/ 1474419 h 1474419"/>
              <a:gd name="csX18" fmla="*/ 3063533 w 5891409"/>
              <a:gd name="csY18" fmla="*/ 1474419 h 1474419"/>
              <a:gd name="csX19" fmla="*/ 2474392 w 5891409"/>
              <a:gd name="csY19" fmla="*/ 1474419 h 1474419"/>
              <a:gd name="csX20" fmla="*/ 1885251 w 5891409"/>
              <a:gd name="csY20" fmla="*/ 1474419 h 1474419"/>
              <a:gd name="csX21" fmla="*/ 1355024 w 5891409"/>
              <a:gd name="csY21" fmla="*/ 1474419 h 1474419"/>
              <a:gd name="csX22" fmla="*/ 706969 w 5891409"/>
              <a:gd name="csY22" fmla="*/ 1474419 h 1474419"/>
              <a:gd name="csX23" fmla="*/ 0 w 5891409"/>
              <a:gd name="csY23" fmla="*/ 1474419 h 1474419"/>
              <a:gd name="csX24" fmla="*/ 0 w 5891409"/>
              <a:gd name="csY24" fmla="*/ 953458 h 1474419"/>
              <a:gd name="csX25" fmla="*/ 0 w 5891409"/>
              <a:gd name="csY25" fmla="*/ 447240 h 1474419"/>
              <a:gd name="csX26" fmla="*/ 0 w 5891409"/>
              <a:gd name="csY26" fmla="*/ 0 h 14744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891409" h="1474419" fill="none" extrusionOk="0">
                <a:moveTo>
                  <a:pt x="0" y="0"/>
                </a:moveTo>
                <a:cubicBezTo>
                  <a:pt x="221558" y="-56899"/>
                  <a:pt x="445427" y="45030"/>
                  <a:pt x="648055" y="0"/>
                </a:cubicBezTo>
                <a:cubicBezTo>
                  <a:pt x="850684" y="-45030"/>
                  <a:pt x="913158" y="10882"/>
                  <a:pt x="1060454" y="0"/>
                </a:cubicBezTo>
                <a:cubicBezTo>
                  <a:pt x="1207750" y="-10882"/>
                  <a:pt x="1461234" y="40299"/>
                  <a:pt x="1590680" y="0"/>
                </a:cubicBezTo>
                <a:cubicBezTo>
                  <a:pt x="1720126" y="-40299"/>
                  <a:pt x="1949431" y="34008"/>
                  <a:pt x="2297650" y="0"/>
                </a:cubicBezTo>
                <a:cubicBezTo>
                  <a:pt x="2645869" y="-34008"/>
                  <a:pt x="2618781" y="10744"/>
                  <a:pt x="2886790" y="0"/>
                </a:cubicBezTo>
                <a:cubicBezTo>
                  <a:pt x="3154799" y="-10744"/>
                  <a:pt x="3315517" y="37632"/>
                  <a:pt x="3534845" y="0"/>
                </a:cubicBezTo>
                <a:cubicBezTo>
                  <a:pt x="3754174" y="-37632"/>
                  <a:pt x="3947257" y="62657"/>
                  <a:pt x="4065072" y="0"/>
                </a:cubicBezTo>
                <a:cubicBezTo>
                  <a:pt x="4182887" y="-62657"/>
                  <a:pt x="4369084" y="50185"/>
                  <a:pt x="4654213" y="0"/>
                </a:cubicBezTo>
                <a:cubicBezTo>
                  <a:pt x="4939342" y="-50185"/>
                  <a:pt x="5014036" y="57239"/>
                  <a:pt x="5361182" y="0"/>
                </a:cubicBezTo>
                <a:cubicBezTo>
                  <a:pt x="5708328" y="-57239"/>
                  <a:pt x="5670570" y="18281"/>
                  <a:pt x="5891409" y="0"/>
                </a:cubicBezTo>
                <a:cubicBezTo>
                  <a:pt x="5901923" y="227263"/>
                  <a:pt x="5833194" y="265131"/>
                  <a:pt x="5891409" y="506217"/>
                </a:cubicBezTo>
                <a:cubicBezTo>
                  <a:pt x="5949624" y="747303"/>
                  <a:pt x="5840924" y="798274"/>
                  <a:pt x="5891409" y="968202"/>
                </a:cubicBezTo>
                <a:cubicBezTo>
                  <a:pt x="5941894" y="1138130"/>
                  <a:pt x="5852197" y="1305420"/>
                  <a:pt x="5891409" y="1474419"/>
                </a:cubicBezTo>
                <a:cubicBezTo>
                  <a:pt x="5705941" y="1495505"/>
                  <a:pt x="5531672" y="1415972"/>
                  <a:pt x="5302268" y="1474419"/>
                </a:cubicBezTo>
                <a:cubicBezTo>
                  <a:pt x="5072864" y="1532866"/>
                  <a:pt x="4876183" y="1454764"/>
                  <a:pt x="4713127" y="1474419"/>
                </a:cubicBezTo>
                <a:cubicBezTo>
                  <a:pt x="4550071" y="1494074"/>
                  <a:pt x="4438523" y="1421785"/>
                  <a:pt x="4241814" y="1474419"/>
                </a:cubicBezTo>
                <a:cubicBezTo>
                  <a:pt x="4045105" y="1527053"/>
                  <a:pt x="3916561" y="1419929"/>
                  <a:pt x="3652674" y="1474419"/>
                </a:cubicBezTo>
                <a:cubicBezTo>
                  <a:pt x="3388787" y="1528909"/>
                  <a:pt x="3245135" y="1444163"/>
                  <a:pt x="3063533" y="1474419"/>
                </a:cubicBezTo>
                <a:cubicBezTo>
                  <a:pt x="2881931" y="1504675"/>
                  <a:pt x="2673737" y="1422057"/>
                  <a:pt x="2474392" y="1474419"/>
                </a:cubicBezTo>
                <a:cubicBezTo>
                  <a:pt x="2275047" y="1526781"/>
                  <a:pt x="2010191" y="1422354"/>
                  <a:pt x="1885251" y="1474419"/>
                </a:cubicBezTo>
                <a:cubicBezTo>
                  <a:pt x="1760311" y="1526484"/>
                  <a:pt x="1546754" y="1423571"/>
                  <a:pt x="1355024" y="1474419"/>
                </a:cubicBezTo>
                <a:cubicBezTo>
                  <a:pt x="1163294" y="1525267"/>
                  <a:pt x="1017194" y="1450189"/>
                  <a:pt x="706969" y="1474419"/>
                </a:cubicBezTo>
                <a:cubicBezTo>
                  <a:pt x="396744" y="1498649"/>
                  <a:pt x="219610" y="1393817"/>
                  <a:pt x="0" y="1474419"/>
                </a:cubicBezTo>
                <a:cubicBezTo>
                  <a:pt x="-41261" y="1255124"/>
                  <a:pt x="26666" y="1136557"/>
                  <a:pt x="0" y="953458"/>
                </a:cubicBezTo>
                <a:cubicBezTo>
                  <a:pt x="-26666" y="770359"/>
                  <a:pt x="15164" y="656121"/>
                  <a:pt x="0" y="447240"/>
                </a:cubicBezTo>
                <a:cubicBezTo>
                  <a:pt x="-15164" y="238359"/>
                  <a:pt x="48105" y="116263"/>
                  <a:pt x="0" y="0"/>
                </a:cubicBezTo>
                <a:close/>
              </a:path>
              <a:path w="5891409" h="1474419" stroke="0" extrusionOk="0">
                <a:moveTo>
                  <a:pt x="0" y="0"/>
                </a:moveTo>
                <a:cubicBezTo>
                  <a:pt x="116670" y="-18752"/>
                  <a:pt x="401171" y="1370"/>
                  <a:pt x="530227" y="0"/>
                </a:cubicBezTo>
                <a:cubicBezTo>
                  <a:pt x="659283" y="-1370"/>
                  <a:pt x="829501" y="44806"/>
                  <a:pt x="942625" y="0"/>
                </a:cubicBezTo>
                <a:cubicBezTo>
                  <a:pt x="1055749" y="-44806"/>
                  <a:pt x="1343546" y="62202"/>
                  <a:pt x="1649595" y="0"/>
                </a:cubicBezTo>
                <a:cubicBezTo>
                  <a:pt x="1955644" y="-62202"/>
                  <a:pt x="2001789" y="457"/>
                  <a:pt x="2179821" y="0"/>
                </a:cubicBezTo>
                <a:cubicBezTo>
                  <a:pt x="2357853" y="-457"/>
                  <a:pt x="2598833" y="15193"/>
                  <a:pt x="2710048" y="0"/>
                </a:cubicBezTo>
                <a:cubicBezTo>
                  <a:pt x="2821263" y="-15193"/>
                  <a:pt x="3152184" y="24841"/>
                  <a:pt x="3417017" y="0"/>
                </a:cubicBezTo>
                <a:cubicBezTo>
                  <a:pt x="3681850" y="-24841"/>
                  <a:pt x="3757753" y="4225"/>
                  <a:pt x="3888330" y="0"/>
                </a:cubicBezTo>
                <a:cubicBezTo>
                  <a:pt x="4018907" y="-4225"/>
                  <a:pt x="4435996" y="35104"/>
                  <a:pt x="4595299" y="0"/>
                </a:cubicBezTo>
                <a:cubicBezTo>
                  <a:pt x="4754602" y="-35104"/>
                  <a:pt x="5101605" y="66952"/>
                  <a:pt x="5302268" y="0"/>
                </a:cubicBezTo>
                <a:cubicBezTo>
                  <a:pt x="5502931" y="-66952"/>
                  <a:pt x="5691658" y="28183"/>
                  <a:pt x="5891409" y="0"/>
                </a:cubicBezTo>
                <a:cubicBezTo>
                  <a:pt x="5916169" y="169928"/>
                  <a:pt x="5876840" y="353002"/>
                  <a:pt x="5891409" y="520961"/>
                </a:cubicBezTo>
                <a:cubicBezTo>
                  <a:pt x="5905978" y="688920"/>
                  <a:pt x="5883130" y="896544"/>
                  <a:pt x="5891409" y="1027179"/>
                </a:cubicBezTo>
                <a:cubicBezTo>
                  <a:pt x="5899688" y="1157814"/>
                  <a:pt x="5845389" y="1279419"/>
                  <a:pt x="5891409" y="1474419"/>
                </a:cubicBezTo>
                <a:cubicBezTo>
                  <a:pt x="5617384" y="1477720"/>
                  <a:pt x="5434064" y="1405042"/>
                  <a:pt x="5302268" y="1474419"/>
                </a:cubicBezTo>
                <a:cubicBezTo>
                  <a:pt x="5170472" y="1543796"/>
                  <a:pt x="4946439" y="1456240"/>
                  <a:pt x="4830955" y="1474419"/>
                </a:cubicBezTo>
                <a:cubicBezTo>
                  <a:pt x="4715471" y="1492598"/>
                  <a:pt x="4429279" y="1466423"/>
                  <a:pt x="4241814" y="1474419"/>
                </a:cubicBezTo>
                <a:cubicBezTo>
                  <a:pt x="4054349" y="1482415"/>
                  <a:pt x="3866560" y="1414536"/>
                  <a:pt x="3534845" y="1474419"/>
                </a:cubicBezTo>
                <a:cubicBezTo>
                  <a:pt x="3203130" y="1534302"/>
                  <a:pt x="3072285" y="1458835"/>
                  <a:pt x="2945705" y="1474419"/>
                </a:cubicBezTo>
                <a:cubicBezTo>
                  <a:pt x="2819125" y="1490003"/>
                  <a:pt x="2696676" y="1449684"/>
                  <a:pt x="2533306" y="1474419"/>
                </a:cubicBezTo>
                <a:cubicBezTo>
                  <a:pt x="2369936" y="1499154"/>
                  <a:pt x="2195602" y="1435082"/>
                  <a:pt x="2061993" y="1474419"/>
                </a:cubicBezTo>
                <a:cubicBezTo>
                  <a:pt x="1928384" y="1513756"/>
                  <a:pt x="1649812" y="1458814"/>
                  <a:pt x="1355024" y="1474419"/>
                </a:cubicBezTo>
                <a:cubicBezTo>
                  <a:pt x="1060236" y="1490024"/>
                  <a:pt x="903657" y="1462891"/>
                  <a:pt x="765883" y="1474419"/>
                </a:cubicBezTo>
                <a:cubicBezTo>
                  <a:pt x="628109" y="1485947"/>
                  <a:pt x="229540" y="1408819"/>
                  <a:pt x="0" y="1474419"/>
                </a:cubicBezTo>
                <a:cubicBezTo>
                  <a:pt x="-22353" y="1265825"/>
                  <a:pt x="7452" y="1085733"/>
                  <a:pt x="0" y="982946"/>
                </a:cubicBezTo>
                <a:cubicBezTo>
                  <a:pt x="-7452" y="880159"/>
                  <a:pt x="49195" y="755686"/>
                  <a:pt x="0" y="535706"/>
                </a:cubicBezTo>
                <a:cubicBezTo>
                  <a:pt x="-49195" y="315726"/>
                  <a:pt x="11958" y="267072"/>
                  <a:pt x="0" y="0"/>
                </a:cubicBezTo>
                <a:close/>
              </a:path>
            </a:pathLst>
          </a:custGeom>
          <a:solidFill>
            <a:srgbClr val="0070C0"/>
          </a:solidFill>
          <a:ln w="31750" cap="rnd">
            <a:noFill/>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wrap="square" tIns="90000" bIns="90000">
            <a:spAutoFit/>
          </a:bodyPr>
          <a:lstStyle/>
          <a:p>
            <a:pPr marL="9525">
              <a:lnSpc>
                <a:spcPct val="100000"/>
              </a:lnSpc>
            </a:pPr>
            <a:r>
              <a:rPr lang="en-GB" sz="2400" b="1" dirty="0">
                <a:solidFill>
                  <a:schemeClr val="bg1"/>
                </a:solidFill>
                <a:latin typeface="Arial" panose="020B0604020202020204" pitchFamily="34" charset="0"/>
                <a:cs typeface="Arial" panose="020B0604020202020204" pitchFamily="34" charset="0"/>
              </a:rPr>
              <a:t>BCVA/ SVS Vaccination Guidance:</a:t>
            </a:r>
          </a:p>
          <a:p>
            <a:pPr marL="9525"/>
            <a:r>
              <a:rPr lang="en-GB" sz="2000" u="sng" dirty="0">
                <a:solidFill>
                  <a:schemeClr val="bg1"/>
                </a:solidFill>
                <a:hlinkClick r:id="rId5">
                  <a:extLst>
                    <a:ext uri="{A12FA001-AC4F-418D-AE19-62706E023703}">
                      <ahyp:hlinkClr xmlns:ahyp="http://schemas.microsoft.com/office/drawing/2018/hyperlinkcolor" val="tx"/>
                    </a:ext>
                  </a:extLst>
                </a:hlinkClick>
              </a:rPr>
              <a:t>https://ruminanthw.org.uk/</a:t>
            </a:r>
            <a:r>
              <a:rPr lang="en-GB" sz="2000" u="sng" dirty="0" err="1">
                <a:solidFill>
                  <a:schemeClr val="bg1"/>
                </a:solidFill>
                <a:hlinkClick r:id="rId5">
                  <a:extLst>
                    <a:ext uri="{A12FA001-AC4F-418D-AE19-62706E023703}">
                      <ahyp:hlinkClr xmlns:ahyp="http://schemas.microsoft.com/office/drawing/2018/hyperlinkcolor" val="tx"/>
                    </a:ext>
                  </a:extLst>
                </a:hlinkClick>
              </a:rPr>
              <a:t>wp</a:t>
            </a:r>
            <a:r>
              <a:rPr lang="en-GB" sz="2000" u="sng" dirty="0">
                <a:solidFill>
                  <a:schemeClr val="bg1"/>
                </a:solidFill>
                <a:hlinkClick r:id="rId5">
                  <a:extLst>
                    <a:ext uri="{A12FA001-AC4F-418D-AE19-62706E023703}">
                      <ahyp:hlinkClr xmlns:ahyp="http://schemas.microsoft.com/office/drawing/2018/hyperlinkcolor" val="tx"/>
                    </a:ext>
                  </a:extLst>
                </a:hlinkClick>
              </a:rPr>
              <a:t>-content/uploads/2026/02/Bluetongue-Vaccination-Fertility-–-an-overview-for-vets-2026.pdf</a:t>
            </a:r>
            <a:endParaRPr lang="en-GB" sz="2000" dirty="0">
              <a:solidFill>
                <a:schemeClr val="bg1"/>
              </a:solidFill>
            </a:endParaRPr>
          </a:p>
        </p:txBody>
      </p:sp>
    </p:spTree>
    <p:extLst>
      <p:ext uri="{BB962C8B-B14F-4D97-AF65-F5344CB8AC3E}">
        <p14:creationId xmlns:p14="http://schemas.microsoft.com/office/powerpoint/2010/main" val="974880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0D4F4-54B9-9E05-186A-8692D50847ED}"/>
            </a:ext>
          </a:extLst>
        </p:cNvPr>
        <p:cNvGrpSpPr/>
        <p:nvPr/>
      </p:nvGrpSpPr>
      <p:grpSpPr>
        <a:xfrm>
          <a:off x="0" y="0"/>
          <a:ext cx="0" cy="0"/>
          <a:chOff x="0" y="0"/>
          <a:chExt cx="0" cy="0"/>
        </a:xfrm>
      </p:grpSpPr>
      <p:sp>
        <p:nvSpPr>
          <p:cNvPr id="5" name="Text Placeholder 5">
            <a:extLst>
              <a:ext uri="{FF2B5EF4-FFF2-40B4-BE49-F238E27FC236}">
                <a16:creationId xmlns:a16="http://schemas.microsoft.com/office/drawing/2014/main" id="{3B2A6484-5A0E-542D-DCE6-A3DE11710975}"/>
              </a:ext>
            </a:extLst>
          </p:cNvPr>
          <p:cNvSpPr txBox="1">
            <a:spLocks/>
          </p:cNvSpPr>
          <p:nvPr/>
        </p:nvSpPr>
        <p:spPr>
          <a:xfrm>
            <a:off x="1409076" y="974362"/>
            <a:ext cx="8478844" cy="3795911"/>
          </a:xfrm>
          <a:prstGeom prst="rect">
            <a:avLst/>
          </a:prstGeom>
        </p:spPr>
        <p:txBody>
          <a:bodyPr vert="horz" wrap="square" lIns="91440" tIns="45720" rIns="91440" bIns="45720" numCol="1" rtlCol="0">
            <a:spAutoFit/>
          </a:bodyPr>
          <a:lstStyle>
            <a:lvl1pPr marL="9525" indent="0" algn="l" defTabSz="914400" rtl="0" eaLnBrk="1" latinLnBrk="0" hangingPunct="1">
              <a:lnSpc>
                <a:spcPct val="90000"/>
              </a:lnSpc>
              <a:spcBef>
                <a:spcPts val="1000"/>
              </a:spcBef>
              <a:buFont typeface="Arial" panose="020B0604020202020204" pitchFamily="34" charset="0"/>
              <a:buNone/>
              <a:tabLst/>
              <a:defRPr sz="1600" b="0" i="0" kern="1200">
                <a:solidFill>
                  <a:schemeClr val="tx1"/>
                </a:solidFill>
                <a:latin typeface="Arial" panose="020B0604020202020204" pitchFamily="34" charset="0"/>
                <a:ea typeface="+mn-ea"/>
                <a:cs typeface="Arial" panose="020B0604020202020204" pitchFamily="34" charset="0"/>
              </a:defRPr>
            </a:lvl1pPr>
            <a:lvl2pPr marL="9525" indent="0" algn="l" defTabSz="914400" rtl="0" eaLnBrk="1" latinLnBrk="0" hangingPunct="1">
              <a:lnSpc>
                <a:spcPct val="90000"/>
              </a:lnSpc>
              <a:spcBef>
                <a:spcPts val="500"/>
              </a:spcBef>
              <a:buFont typeface="Arial" panose="020B0604020202020204" pitchFamily="34" charset="0"/>
              <a:buNone/>
              <a:tabLst/>
              <a:defRPr sz="1600" b="1" i="0" kern="1200" cap="all" baseline="0">
                <a:solidFill>
                  <a:srgbClr val="0391D4"/>
                </a:solidFill>
                <a:latin typeface="Arial" panose="020B0604020202020204" pitchFamily="34" charset="0"/>
                <a:ea typeface="+mn-ea"/>
                <a:cs typeface="Arial" panose="020B0604020202020204" pitchFamily="34" charset="0"/>
              </a:defRPr>
            </a:lvl2pPr>
            <a:lvl3pPr marL="9525" indent="0" algn="l" defTabSz="914400" rtl="0" eaLnBrk="1" latinLnBrk="0" hangingPunct="1">
              <a:lnSpc>
                <a:spcPct val="90000"/>
              </a:lnSpc>
              <a:spcBef>
                <a:spcPts val="500"/>
              </a:spcBef>
              <a:buFont typeface="Arial" panose="020B0604020202020204" pitchFamily="34" charset="0"/>
              <a:buNone/>
              <a:tabLst/>
              <a:defRPr sz="1800" b="1" i="0" kern="1200" cap="all" baseline="0">
                <a:solidFill>
                  <a:schemeClr val="tx1"/>
                </a:solidFill>
                <a:latin typeface="Arial" panose="020B0604020202020204" pitchFamily="34" charset="0"/>
                <a:ea typeface="+mn-ea"/>
                <a:cs typeface="Arial" panose="020B0604020202020204" pitchFamily="34" charset="0"/>
              </a:defRPr>
            </a:lvl3pPr>
            <a:lvl4pPr marL="9525" indent="0" algn="l" defTabSz="914400" rtl="0" eaLnBrk="1" latinLnBrk="0" hangingPunct="1">
              <a:lnSpc>
                <a:spcPct val="90000"/>
              </a:lnSpc>
              <a:spcBef>
                <a:spcPts val="500"/>
              </a:spcBef>
              <a:buFont typeface="Arial" panose="020B0604020202020204" pitchFamily="34" charset="0"/>
              <a:buNone/>
              <a:tabLst/>
              <a:defRPr sz="2000" b="1" i="0" kern="1200" cap="all" baseline="0">
                <a:solidFill>
                  <a:srgbClr val="0391D4"/>
                </a:solidFill>
                <a:latin typeface="Arial Black" panose="020B0604020202020204" pitchFamily="34" charset="0"/>
                <a:ea typeface="+mn-ea"/>
                <a:cs typeface="Arial Black" panose="020B0604020202020204" pitchFamily="34" charset="0"/>
              </a:defRPr>
            </a:lvl4pPr>
            <a:lvl5pPr marL="9525" indent="0" algn="l" defTabSz="914400" rtl="0" eaLnBrk="1" latinLnBrk="0" hangingPunct="1">
              <a:lnSpc>
                <a:spcPct val="90000"/>
              </a:lnSpc>
              <a:spcBef>
                <a:spcPts val="500"/>
              </a:spcBef>
              <a:buFont typeface="Arial" panose="020B0604020202020204" pitchFamily="34" charset="0"/>
              <a:buNone/>
              <a:tabLst/>
              <a:defRPr sz="1600" b="0" i="0" kern="1200">
                <a:solidFill>
                  <a:srgbClr val="F9F7F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800" dirty="0">
                <a:latin typeface="Arial Black" panose="020B0A04020102020204" pitchFamily="34" charset="0"/>
              </a:rPr>
              <a:t>DOES BTV-3 VACCINATION AFFECT FERTILITY IN SHEEP OR CATTLE?</a:t>
            </a:r>
          </a:p>
          <a:p>
            <a:pPr>
              <a:lnSpc>
                <a:spcPct val="100000"/>
              </a:lnSpc>
            </a:pPr>
            <a:r>
              <a:rPr lang="en-GB" sz="2800" dirty="0"/>
              <a:t>There is no evidence to suggest the BTV-3 vaccines will have a negative impact on fertility either within males or pregnant females. </a:t>
            </a:r>
          </a:p>
          <a:p>
            <a:pPr>
              <a:lnSpc>
                <a:spcPct val="100000"/>
              </a:lnSpc>
            </a:pPr>
            <a:r>
              <a:rPr lang="en-GB" sz="2800" dirty="0"/>
              <a:t>The disease itself, however, can cause abortions, foetal deformities and stillbirths. Speak to your vet for advice on when to vaccinate your animals.</a:t>
            </a:r>
          </a:p>
        </p:txBody>
      </p:sp>
    </p:spTree>
    <p:extLst>
      <p:ext uri="{BB962C8B-B14F-4D97-AF65-F5344CB8AC3E}">
        <p14:creationId xmlns:p14="http://schemas.microsoft.com/office/powerpoint/2010/main" val="892423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495B9-DD39-0F6A-1F54-3196EE29B48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060E49E-3EB1-3EFE-02C7-F1ECFD3CEE35}"/>
              </a:ext>
            </a:extLst>
          </p:cNvPr>
          <p:cNvSpPr txBox="1">
            <a:spLocks/>
          </p:cNvSpPr>
          <p:nvPr/>
        </p:nvSpPr>
        <p:spPr>
          <a:xfrm>
            <a:off x="527419" y="715445"/>
            <a:ext cx="10515600" cy="1077218"/>
          </a:xfrm>
          <a:prstGeom prst="rect">
            <a:avLst/>
          </a:prstGeom>
        </p:spPr>
        <p:txBody>
          <a:bodyPr>
            <a:spAutoFit/>
          </a:bodyPr>
          <a:lstStyle>
            <a:lvl1pPr algn="l" defTabSz="914400" rtl="0" eaLnBrk="1" latinLnBrk="0" hangingPunct="1">
              <a:lnSpc>
                <a:spcPct val="90000"/>
              </a:lnSpc>
              <a:spcBef>
                <a:spcPct val="0"/>
              </a:spcBef>
              <a:buNone/>
              <a:defRPr sz="3200" b="1" i="0" kern="1200" cap="all" baseline="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en-GB" dirty="0"/>
              <a:t>Reproductive issues caused by Bluetongue infection</a:t>
            </a:r>
          </a:p>
        </p:txBody>
      </p:sp>
      <p:sp>
        <p:nvSpPr>
          <p:cNvPr id="47" name="TextBox 46">
            <a:extLst>
              <a:ext uri="{FF2B5EF4-FFF2-40B4-BE49-F238E27FC236}">
                <a16:creationId xmlns:a16="http://schemas.microsoft.com/office/drawing/2014/main" id="{CF3290DE-11D7-8A23-2593-E845BAAB049A}"/>
              </a:ext>
            </a:extLst>
          </p:cNvPr>
          <p:cNvSpPr txBox="1"/>
          <p:nvPr/>
        </p:nvSpPr>
        <p:spPr>
          <a:xfrm>
            <a:off x="527420" y="2066761"/>
            <a:ext cx="7128744" cy="2458743"/>
          </a:xfrm>
          <a:prstGeom prst="rect">
            <a:avLst/>
          </a:prstGeom>
          <a:noFill/>
        </p:spPr>
        <p:txBody>
          <a:bodyPr wrap="square" numCol="2" spcCol="180000">
            <a:noAutofit/>
          </a:bodyPr>
          <a:lstStyle/>
          <a:p>
            <a:r>
              <a:rPr lang="en-GB" sz="2000" b="1" dirty="0"/>
              <a:t>In cows/calves:</a:t>
            </a:r>
          </a:p>
          <a:p>
            <a:pPr marL="171450" indent="-171450">
              <a:buFontTx/>
              <a:buChar char="-"/>
            </a:pPr>
            <a:r>
              <a:rPr lang="en-GB" sz="2000" dirty="0"/>
              <a:t>Poor scanning rates</a:t>
            </a:r>
          </a:p>
          <a:p>
            <a:pPr marL="171450" indent="-171450">
              <a:buFontTx/>
              <a:buChar char="-"/>
            </a:pPr>
            <a:r>
              <a:rPr lang="en-GB" sz="2000" dirty="0"/>
              <a:t>Abortions</a:t>
            </a:r>
          </a:p>
          <a:p>
            <a:pPr marL="171450" indent="-171450">
              <a:buFontTx/>
              <a:buChar char="-"/>
            </a:pPr>
            <a:r>
              <a:rPr lang="en-GB" sz="2000" dirty="0"/>
              <a:t>Stillbirths</a:t>
            </a:r>
          </a:p>
          <a:p>
            <a:pPr marL="171450" indent="-171450">
              <a:buFontTx/>
              <a:buChar char="-"/>
            </a:pPr>
            <a:r>
              <a:rPr lang="en-GB" sz="2000" dirty="0"/>
              <a:t>Weak born calves</a:t>
            </a:r>
          </a:p>
          <a:p>
            <a:pPr marL="171450" indent="-171450">
              <a:buFontTx/>
              <a:buChar char="-"/>
            </a:pPr>
            <a:r>
              <a:rPr lang="en-GB" sz="2000" dirty="0"/>
              <a:t>‘Dummy’ calves</a:t>
            </a:r>
          </a:p>
          <a:p>
            <a:pPr marL="171450" indent="-171450">
              <a:buFontTx/>
              <a:buChar char="-"/>
            </a:pPr>
            <a:endParaRPr lang="en-GB" sz="2000" dirty="0"/>
          </a:p>
          <a:p>
            <a:pPr marL="171450" indent="-171450">
              <a:buFontTx/>
              <a:buChar char="-"/>
            </a:pPr>
            <a:endParaRPr lang="en-GB" sz="2000" dirty="0"/>
          </a:p>
          <a:p>
            <a:endParaRPr lang="en-GB" sz="2000" b="1" dirty="0"/>
          </a:p>
          <a:p>
            <a:r>
              <a:rPr lang="en-GB" sz="2000" b="1" dirty="0"/>
              <a:t>In bulls:</a:t>
            </a:r>
          </a:p>
          <a:p>
            <a:pPr marL="342900" indent="-342900">
              <a:buFontTx/>
              <a:buChar char="-"/>
            </a:pPr>
            <a:r>
              <a:rPr lang="en-GB" sz="2000" dirty="0"/>
              <a:t>Bluetongue virus can be retained in the testes and infect cows during mating</a:t>
            </a:r>
          </a:p>
          <a:p>
            <a:pPr marL="342900" indent="-342900">
              <a:buFontTx/>
              <a:buChar char="-"/>
            </a:pPr>
            <a:r>
              <a:rPr lang="en-GB" sz="2000" dirty="0"/>
              <a:t>Infection of the bull may have a more severe effect on herd fertility</a:t>
            </a:r>
          </a:p>
          <a:p>
            <a:endParaRPr lang="en-GB" sz="2000" dirty="0"/>
          </a:p>
        </p:txBody>
      </p:sp>
      <p:pic>
        <p:nvPicPr>
          <p:cNvPr id="49" name="Picture 48">
            <a:extLst>
              <a:ext uri="{FF2B5EF4-FFF2-40B4-BE49-F238E27FC236}">
                <a16:creationId xmlns:a16="http://schemas.microsoft.com/office/drawing/2014/main" id="{B04CE1BC-D27D-471A-6871-61041B0C9A81}"/>
              </a:ext>
            </a:extLst>
          </p:cNvPr>
          <p:cNvPicPr>
            <a:picLocks noChangeAspect="1"/>
          </p:cNvPicPr>
          <p:nvPr/>
        </p:nvPicPr>
        <p:blipFill>
          <a:blip r:embed="rId3"/>
          <a:stretch>
            <a:fillRect/>
          </a:stretch>
        </p:blipFill>
        <p:spPr>
          <a:xfrm>
            <a:off x="7827377" y="1416078"/>
            <a:ext cx="4183317" cy="5302880"/>
          </a:xfrm>
          <a:prstGeom prst="rect">
            <a:avLst/>
          </a:prstGeom>
        </p:spPr>
      </p:pic>
      <p:sp>
        <p:nvSpPr>
          <p:cNvPr id="50" name="TextBox 49">
            <a:extLst>
              <a:ext uri="{FF2B5EF4-FFF2-40B4-BE49-F238E27FC236}">
                <a16:creationId xmlns:a16="http://schemas.microsoft.com/office/drawing/2014/main" id="{566C4517-9956-03B7-81D0-85ABF149306A}"/>
              </a:ext>
            </a:extLst>
          </p:cNvPr>
          <p:cNvSpPr txBox="1"/>
          <p:nvPr/>
        </p:nvSpPr>
        <p:spPr>
          <a:xfrm>
            <a:off x="630684" y="4473022"/>
            <a:ext cx="6463526" cy="1105088"/>
          </a:xfrm>
          <a:custGeom>
            <a:avLst/>
            <a:gdLst>
              <a:gd name="csX0" fmla="*/ 0 w 6463526"/>
              <a:gd name="csY0" fmla="*/ 0 h 1105088"/>
              <a:gd name="csX1" fmla="*/ 652229 w 6463526"/>
              <a:gd name="csY1" fmla="*/ 0 h 1105088"/>
              <a:gd name="csX2" fmla="*/ 1045916 w 6463526"/>
              <a:gd name="csY2" fmla="*/ 0 h 1105088"/>
              <a:gd name="csX3" fmla="*/ 1568874 w 6463526"/>
              <a:gd name="csY3" fmla="*/ 0 h 1105088"/>
              <a:gd name="csX4" fmla="*/ 2285738 w 6463526"/>
              <a:gd name="csY4" fmla="*/ 0 h 1105088"/>
              <a:gd name="csX5" fmla="*/ 2873331 w 6463526"/>
              <a:gd name="csY5" fmla="*/ 0 h 1105088"/>
              <a:gd name="csX6" fmla="*/ 3525560 w 6463526"/>
              <a:gd name="csY6" fmla="*/ 0 h 1105088"/>
              <a:gd name="csX7" fmla="*/ 4048518 w 6463526"/>
              <a:gd name="csY7" fmla="*/ 0 h 1105088"/>
              <a:gd name="csX8" fmla="*/ 4636111 w 6463526"/>
              <a:gd name="csY8" fmla="*/ 0 h 1105088"/>
              <a:gd name="csX9" fmla="*/ 5352975 w 6463526"/>
              <a:gd name="csY9" fmla="*/ 0 h 1105088"/>
              <a:gd name="csX10" fmla="*/ 5811297 w 6463526"/>
              <a:gd name="csY10" fmla="*/ 0 h 1105088"/>
              <a:gd name="csX11" fmla="*/ 6463526 w 6463526"/>
              <a:gd name="csY11" fmla="*/ 0 h 1105088"/>
              <a:gd name="csX12" fmla="*/ 6463526 w 6463526"/>
              <a:gd name="csY12" fmla="*/ 530442 h 1105088"/>
              <a:gd name="csX13" fmla="*/ 6463526 w 6463526"/>
              <a:gd name="csY13" fmla="*/ 1105088 h 1105088"/>
              <a:gd name="csX14" fmla="*/ 5875933 w 6463526"/>
              <a:gd name="csY14" fmla="*/ 1105088 h 1105088"/>
              <a:gd name="csX15" fmla="*/ 5288339 w 6463526"/>
              <a:gd name="csY15" fmla="*/ 1105088 h 1105088"/>
              <a:gd name="csX16" fmla="*/ 4830017 w 6463526"/>
              <a:gd name="csY16" fmla="*/ 1105088 h 1105088"/>
              <a:gd name="csX17" fmla="*/ 4242423 w 6463526"/>
              <a:gd name="csY17" fmla="*/ 1105088 h 1105088"/>
              <a:gd name="csX18" fmla="*/ 3654830 w 6463526"/>
              <a:gd name="csY18" fmla="*/ 1105088 h 1105088"/>
              <a:gd name="csX19" fmla="*/ 3067237 w 6463526"/>
              <a:gd name="csY19" fmla="*/ 1105088 h 1105088"/>
              <a:gd name="csX20" fmla="*/ 2479644 w 6463526"/>
              <a:gd name="csY20" fmla="*/ 1105088 h 1105088"/>
              <a:gd name="csX21" fmla="*/ 1956686 w 6463526"/>
              <a:gd name="csY21" fmla="*/ 1105088 h 1105088"/>
              <a:gd name="csX22" fmla="*/ 1304457 w 6463526"/>
              <a:gd name="csY22" fmla="*/ 1105088 h 1105088"/>
              <a:gd name="csX23" fmla="*/ 716864 w 6463526"/>
              <a:gd name="csY23" fmla="*/ 1105088 h 1105088"/>
              <a:gd name="csX24" fmla="*/ 0 w 6463526"/>
              <a:gd name="csY24" fmla="*/ 1105088 h 1105088"/>
              <a:gd name="csX25" fmla="*/ 0 w 6463526"/>
              <a:gd name="csY25" fmla="*/ 530442 h 1105088"/>
              <a:gd name="csX26" fmla="*/ 0 w 6463526"/>
              <a:gd name="csY26" fmla="*/ 0 h 11050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463526" h="1105088" fill="none" extrusionOk="0">
                <a:moveTo>
                  <a:pt x="0" y="0"/>
                </a:moveTo>
                <a:cubicBezTo>
                  <a:pt x="265387" y="-22443"/>
                  <a:pt x="376952" y="44297"/>
                  <a:pt x="652229" y="0"/>
                </a:cubicBezTo>
                <a:cubicBezTo>
                  <a:pt x="927506" y="-44297"/>
                  <a:pt x="936298" y="21057"/>
                  <a:pt x="1045916" y="0"/>
                </a:cubicBezTo>
                <a:cubicBezTo>
                  <a:pt x="1155534" y="-21057"/>
                  <a:pt x="1378235" y="17235"/>
                  <a:pt x="1568874" y="0"/>
                </a:cubicBezTo>
                <a:cubicBezTo>
                  <a:pt x="1759513" y="-17235"/>
                  <a:pt x="2133699" y="39461"/>
                  <a:pt x="2285738" y="0"/>
                </a:cubicBezTo>
                <a:cubicBezTo>
                  <a:pt x="2437777" y="-39461"/>
                  <a:pt x="2581820" y="21595"/>
                  <a:pt x="2873331" y="0"/>
                </a:cubicBezTo>
                <a:cubicBezTo>
                  <a:pt x="3164842" y="-21595"/>
                  <a:pt x="3322532" y="44504"/>
                  <a:pt x="3525560" y="0"/>
                </a:cubicBezTo>
                <a:cubicBezTo>
                  <a:pt x="3728588" y="-44504"/>
                  <a:pt x="3851761" y="20022"/>
                  <a:pt x="4048518" y="0"/>
                </a:cubicBezTo>
                <a:cubicBezTo>
                  <a:pt x="4245275" y="-20022"/>
                  <a:pt x="4482771" y="36705"/>
                  <a:pt x="4636111" y="0"/>
                </a:cubicBezTo>
                <a:cubicBezTo>
                  <a:pt x="4789451" y="-36705"/>
                  <a:pt x="5196366" y="40260"/>
                  <a:pt x="5352975" y="0"/>
                </a:cubicBezTo>
                <a:cubicBezTo>
                  <a:pt x="5509584" y="-40260"/>
                  <a:pt x="5670321" y="32566"/>
                  <a:pt x="5811297" y="0"/>
                </a:cubicBezTo>
                <a:cubicBezTo>
                  <a:pt x="5952273" y="-32566"/>
                  <a:pt x="6199384" y="56386"/>
                  <a:pt x="6463526" y="0"/>
                </a:cubicBezTo>
                <a:cubicBezTo>
                  <a:pt x="6517628" y="114710"/>
                  <a:pt x="6452419" y="387031"/>
                  <a:pt x="6463526" y="530442"/>
                </a:cubicBezTo>
                <a:cubicBezTo>
                  <a:pt x="6474633" y="673853"/>
                  <a:pt x="6438019" y="884124"/>
                  <a:pt x="6463526" y="1105088"/>
                </a:cubicBezTo>
                <a:cubicBezTo>
                  <a:pt x="6219932" y="1117176"/>
                  <a:pt x="6052840" y="1071851"/>
                  <a:pt x="5875933" y="1105088"/>
                </a:cubicBezTo>
                <a:cubicBezTo>
                  <a:pt x="5699026" y="1138325"/>
                  <a:pt x="5561393" y="1094716"/>
                  <a:pt x="5288339" y="1105088"/>
                </a:cubicBezTo>
                <a:cubicBezTo>
                  <a:pt x="5015285" y="1115460"/>
                  <a:pt x="4965561" y="1082195"/>
                  <a:pt x="4830017" y="1105088"/>
                </a:cubicBezTo>
                <a:cubicBezTo>
                  <a:pt x="4694473" y="1127981"/>
                  <a:pt x="4429109" y="1055854"/>
                  <a:pt x="4242423" y="1105088"/>
                </a:cubicBezTo>
                <a:cubicBezTo>
                  <a:pt x="4055737" y="1154322"/>
                  <a:pt x="3799178" y="1098431"/>
                  <a:pt x="3654830" y="1105088"/>
                </a:cubicBezTo>
                <a:cubicBezTo>
                  <a:pt x="3510482" y="1111745"/>
                  <a:pt x="3266448" y="1050222"/>
                  <a:pt x="3067237" y="1105088"/>
                </a:cubicBezTo>
                <a:cubicBezTo>
                  <a:pt x="2868026" y="1159954"/>
                  <a:pt x="2660955" y="1097942"/>
                  <a:pt x="2479644" y="1105088"/>
                </a:cubicBezTo>
                <a:cubicBezTo>
                  <a:pt x="2298333" y="1112234"/>
                  <a:pt x="2172108" y="1083213"/>
                  <a:pt x="1956686" y="1105088"/>
                </a:cubicBezTo>
                <a:cubicBezTo>
                  <a:pt x="1741264" y="1126963"/>
                  <a:pt x="1449269" y="1050851"/>
                  <a:pt x="1304457" y="1105088"/>
                </a:cubicBezTo>
                <a:cubicBezTo>
                  <a:pt x="1159645" y="1159325"/>
                  <a:pt x="922440" y="1065635"/>
                  <a:pt x="716864" y="1105088"/>
                </a:cubicBezTo>
                <a:cubicBezTo>
                  <a:pt x="511288" y="1144541"/>
                  <a:pt x="230893" y="1052797"/>
                  <a:pt x="0" y="1105088"/>
                </a:cubicBezTo>
                <a:cubicBezTo>
                  <a:pt x="-39643" y="961759"/>
                  <a:pt x="66738" y="686688"/>
                  <a:pt x="0" y="530442"/>
                </a:cubicBezTo>
                <a:cubicBezTo>
                  <a:pt x="-66738" y="374196"/>
                  <a:pt x="21770" y="240623"/>
                  <a:pt x="0" y="0"/>
                </a:cubicBezTo>
                <a:close/>
              </a:path>
              <a:path w="6463526" h="1105088" stroke="0" extrusionOk="0">
                <a:moveTo>
                  <a:pt x="0" y="0"/>
                </a:moveTo>
                <a:cubicBezTo>
                  <a:pt x="119791" y="-14200"/>
                  <a:pt x="303645" y="38727"/>
                  <a:pt x="522958" y="0"/>
                </a:cubicBezTo>
                <a:cubicBezTo>
                  <a:pt x="742271" y="-38727"/>
                  <a:pt x="754698" y="33456"/>
                  <a:pt x="916646" y="0"/>
                </a:cubicBezTo>
                <a:cubicBezTo>
                  <a:pt x="1078594" y="-33456"/>
                  <a:pt x="1409169" y="40626"/>
                  <a:pt x="1633509" y="0"/>
                </a:cubicBezTo>
                <a:cubicBezTo>
                  <a:pt x="1857849" y="-40626"/>
                  <a:pt x="2049129" y="21470"/>
                  <a:pt x="2156467" y="0"/>
                </a:cubicBezTo>
                <a:cubicBezTo>
                  <a:pt x="2263805" y="-21470"/>
                  <a:pt x="2451982" y="12277"/>
                  <a:pt x="2679425" y="0"/>
                </a:cubicBezTo>
                <a:cubicBezTo>
                  <a:pt x="2906868" y="-12277"/>
                  <a:pt x="3241226" y="83337"/>
                  <a:pt x="3396289" y="0"/>
                </a:cubicBezTo>
                <a:cubicBezTo>
                  <a:pt x="3551352" y="-83337"/>
                  <a:pt x="3667083" y="9646"/>
                  <a:pt x="3854612" y="0"/>
                </a:cubicBezTo>
                <a:cubicBezTo>
                  <a:pt x="4042141" y="-9646"/>
                  <a:pt x="4310237" y="29978"/>
                  <a:pt x="4571476" y="0"/>
                </a:cubicBezTo>
                <a:cubicBezTo>
                  <a:pt x="4832715" y="-29978"/>
                  <a:pt x="4954044" y="72744"/>
                  <a:pt x="5288339" y="0"/>
                </a:cubicBezTo>
                <a:cubicBezTo>
                  <a:pt x="5622634" y="-72744"/>
                  <a:pt x="5736491" y="60607"/>
                  <a:pt x="5875933" y="0"/>
                </a:cubicBezTo>
                <a:cubicBezTo>
                  <a:pt x="6015375" y="-60607"/>
                  <a:pt x="6330238" y="63363"/>
                  <a:pt x="6463526" y="0"/>
                </a:cubicBezTo>
                <a:cubicBezTo>
                  <a:pt x="6476785" y="151243"/>
                  <a:pt x="6408997" y="429132"/>
                  <a:pt x="6463526" y="541493"/>
                </a:cubicBezTo>
                <a:cubicBezTo>
                  <a:pt x="6518055" y="653854"/>
                  <a:pt x="6413656" y="969053"/>
                  <a:pt x="6463526" y="1105088"/>
                </a:cubicBezTo>
                <a:cubicBezTo>
                  <a:pt x="6338000" y="1142593"/>
                  <a:pt x="6052762" y="1063725"/>
                  <a:pt x="5875933" y="1105088"/>
                </a:cubicBezTo>
                <a:cubicBezTo>
                  <a:pt x="5699104" y="1146451"/>
                  <a:pt x="5581148" y="1067503"/>
                  <a:pt x="5417610" y="1105088"/>
                </a:cubicBezTo>
                <a:cubicBezTo>
                  <a:pt x="5254072" y="1142673"/>
                  <a:pt x="4977295" y="1086763"/>
                  <a:pt x="4830017" y="1105088"/>
                </a:cubicBezTo>
                <a:cubicBezTo>
                  <a:pt x="4682739" y="1123413"/>
                  <a:pt x="4374260" y="1036591"/>
                  <a:pt x="4113153" y="1105088"/>
                </a:cubicBezTo>
                <a:cubicBezTo>
                  <a:pt x="3852046" y="1173585"/>
                  <a:pt x="3790217" y="1043297"/>
                  <a:pt x="3525560" y="1105088"/>
                </a:cubicBezTo>
                <a:cubicBezTo>
                  <a:pt x="3260903" y="1166879"/>
                  <a:pt x="3279370" y="1089544"/>
                  <a:pt x="3131872" y="1105088"/>
                </a:cubicBezTo>
                <a:cubicBezTo>
                  <a:pt x="2984374" y="1120632"/>
                  <a:pt x="2809997" y="1093887"/>
                  <a:pt x="2673549" y="1105088"/>
                </a:cubicBezTo>
                <a:cubicBezTo>
                  <a:pt x="2537101" y="1116289"/>
                  <a:pt x="2129537" y="1081500"/>
                  <a:pt x="1956686" y="1105088"/>
                </a:cubicBezTo>
                <a:cubicBezTo>
                  <a:pt x="1783835" y="1128676"/>
                  <a:pt x="1593028" y="1062636"/>
                  <a:pt x="1369092" y="1105088"/>
                </a:cubicBezTo>
                <a:cubicBezTo>
                  <a:pt x="1145156" y="1147540"/>
                  <a:pt x="1051442" y="1098377"/>
                  <a:pt x="910770" y="1105088"/>
                </a:cubicBezTo>
                <a:cubicBezTo>
                  <a:pt x="770098" y="1111799"/>
                  <a:pt x="423717" y="1092936"/>
                  <a:pt x="0" y="1105088"/>
                </a:cubicBezTo>
                <a:cubicBezTo>
                  <a:pt x="-54331" y="928981"/>
                  <a:pt x="49934" y="766660"/>
                  <a:pt x="0" y="585697"/>
                </a:cubicBezTo>
                <a:cubicBezTo>
                  <a:pt x="-49934" y="404734"/>
                  <a:pt x="22396" y="200043"/>
                  <a:pt x="0" y="0"/>
                </a:cubicBezTo>
                <a:close/>
              </a:path>
            </a:pathLst>
          </a:custGeom>
          <a:solidFill>
            <a:srgbClr val="0391D4"/>
          </a:solidFill>
          <a:ln w="31750" cap="rnd">
            <a:noFill/>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wrap="square" tIns="90000" bIns="90000">
            <a:spAutoFit/>
          </a:bodyPr>
          <a:lstStyle/>
          <a:p>
            <a:r>
              <a:rPr lang="en-GB" sz="2000" dirty="0">
                <a:solidFill>
                  <a:schemeClr val="bg1"/>
                </a:solidFill>
              </a:rPr>
              <a:t>In the most severely affected herds in 2025, the combined fertility effects resulted in only 50% of the herd producing viable calves</a:t>
            </a:r>
          </a:p>
        </p:txBody>
      </p:sp>
    </p:spTree>
    <p:extLst>
      <p:ext uri="{BB962C8B-B14F-4D97-AF65-F5344CB8AC3E}">
        <p14:creationId xmlns:p14="http://schemas.microsoft.com/office/powerpoint/2010/main" val="2281045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5454-C304-DBFE-17FD-03DC0A4980F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9A71CB2-1D74-5E2A-491D-0A09F69A8D55}"/>
              </a:ext>
            </a:extLst>
          </p:cNvPr>
          <p:cNvSpPr txBox="1">
            <a:spLocks/>
          </p:cNvSpPr>
          <p:nvPr/>
        </p:nvSpPr>
        <p:spPr>
          <a:xfrm>
            <a:off x="757492" y="177151"/>
            <a:ext cx="10515600" cy="1077218"/>
          </a:xfrm>
          <a:prstGeom prst="rect">
            <a:avLst/>
          </a:prstGeom>
        </p:spPr>
        <p:txBody>
          <a:bodyPr>
            <a:spAutoFit/>
          </a:bodyPr>
          <a:lstStyle>
            <a:lvl1pPr algn="l" defTabSz="914400" rtl="0" eaLnBrk="1" latinLnBrk="0" hangingPunct="1">
              <a:lnSpc>
                <a:spcPct val="90000"/>
              </a:lnSpc>
              <a:spcBef>
                <a:spcPct val="0"/>
              </a:spcBef>
              <a:buNone/>
              <a:defRPr sz="3200" b="1" i="0" kern="1200" cap="all" baseline="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en-GB" dirty="0"/>
              <a:t>BATTLE BLUETONGUE Campaign materials </a:t>
            </a:r>
            <a:br>
              <a:rPr lang="en-GB" dirty="0"/>
            </a:br>
            <a:r>
              <a:rPr lang="en-GB" dirty="0"/>
              <a:t>available </a:t>
            </a:r>
          </a:p>
        </p:txBody>
      </p:sp>
      <p:sp>
        <p:nvSpPr>
          <p:cNvPr id="7" name="TextBox 6">
            <a:extLst>
              <a:ext uri="{FF2B5EF4-FFF2-40B4-BE49-F238E27FC236}">
                <a16:creationId xmlns:a16="http://schemas.microsoft.com/office/drawing/2014/main" id="{86DA5B2F-536C-15AB-A17B-3A7696AA74AE}"/>
              </a:ext>
            </a:extLst>
          </p:cNvPr>
          <p:cNvSpPr txBox="1"/>
          <p:nvPr/>
        </p:nvSpPr>
        <p:spPr>
          <a:xfrm>
            <a:off x="504898" y="4452377"/>
            <a:ext cx="6002431" cy="1151254"/>
          </a:xfrm>
          <a:custGeom>
            <a:avLst/>
            <a:gdLst>
              <a:gd name="csX0" fmla="*/ 0 w 6002431"/>
              <a:gd name="csY0" fmla="*/ 0 h 1151254"/>
              <a:gd name="csX1" fmla="*/ 605700 w 6002431"/>
              <a:gd name="csY1" fmla="*/ 0 h 1151254"/>
              <a:gd name="csX2" fmla="*/ 971302 w 6002431"/>
              <a:gd name="csY2" fmla="*/ 0 h 1151254"/>
              <a:gd name="csX3" fmla="*/ 1456954 w 6002431"/>
              <a:gd name="csY3" fmla="*/ 0 h 1151254"/>
              <a:gd name="csX4" fmla="*/ 2122678 w 6002431"/>
              <a:gd name="csY4" fmla="*/ 0 h 1151254"/>
              <a:gd name="csX5" fmla="*/ 2668353 w 6002431"/>
              <a:gd name="csY5" fmla="*/ 0 h 1151254"/>
              <a:gd name="csX6" fmla="*/ 3274053 w 6002431"/>
              <a:gd name="csY6" fmla="*/ 0 h 1151254"/>
              <a:gd name="csX7" fmla="*/ 3759705 w 6002431"/>
              <a:gd name="csY7" fmla="*/ 0 h 1151254"/>
              <a:gd name="csX8" fmla="*/ 4305380 w 6002431"/>
              <a:gd name="csY8" fmla="*/ 0 h 1151254"/>
              <a:gd name="csX9" fmla="*/ 4971104 w 6002431"/>
              <a:gd name="csY9" fmla="*/ 0 h 1151254"/>
              <a:gd name="csX10" fmla="*/ 5396731 w 6002431"/>
              <a:gd name="csY10" fmla="*/ 0 h 1151254"/>
              <a:gd name="csX11" fmla="*/ 6002431 w 6002431"/>
              <a:gd name="csY11" fmla="*/ 0 h 1151254"/>
              <a:gd name="csX12" fmla="*/ 6002431 w 6002431"/>
              <a:gd name="csY12" fmla="*/ 552602 h 1151254"/>
              <a:gd name="csX13" fmla="*/ 6002431 w 6002431"/>
              <a:gd name="csY13" fmla="*/ 1151254 h 1151254"/>
              <a:gd name="csX14" fmla="*/ 5456755 w 6002431"/>
              <a:gd name="csY14" fmla="*/ 1151254 h 1151254"/>
              <a:gd name="csX15" fmla="*/ 4911080 w 6002431"/>
              <a:gd name="csY15" fmla="*/ 1151254 h 1151254"/>
              <a:gd name="csX16" fmla="*/ 4485453 w 6002431"/>
              <a:gd name="csY16" fmla="*/ 1151254 h 1151254"/>
              <a:gd name="csX17" fmla="*/ 3939777 w 6002431"/>
              <a:gd name="csY17" fmla="*/ 1151254 h 1151254"/>
              <a:gd name="csX18" fmla="*/ 3394102 w 6002431"/>
              <a:gd name="csY18" fmla="*/ 1151254 h 1151254"/>
              <a:gd name="csX19" fmla="*/ 2848426 w 6002431"/>
              <a:gd name="csY19" fmla="*/ 1151254 h 1151254"/>
              <a:gd name="csX20" fmla="*/ 2302751 w 6002431"/>
              <a:gd name="csY20" fmla="*/ 1151254 h 1151254"/>
              <a:gd name="csX21" fmla="*/ 1817100 w 6002431"/>
              <a:gd name="csY21" fmla="*/ 1151254 h 1151254"/>
              <a:gd name="csX22" fmla="*/ 1211400 w 6002431"/>
              <a:gd name="csY22" fmla="*/ 1151254 h 1151254"/>
              <a:gd name="csX23" fmla="*/ 665724 w 6002431"/>
              <a:gd name="csY23" fmla="*/ 1151254 h 1151254"/>
              <a:gd name="csX24" fmla="*/ 0 w 6002431"/>
              <a:gd name="csY24" fmla="*/ 1151254 h 1151254"/>
              <a:gd name="csX25" fmla="*/ 0 w 6002431"/>
              <a:gd name="csY25" fmla="*/ 552602 h 1151254"/>
              <a:gd name="csX26" fmla="*/ 0 w 6002431"/>
              <a:gd name="csY26" fmla="*/ 0 h 11512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002431" h="1151254" fill="none" extrusionOk="0">
                <a:moveTo>
                  <a:pt x="0" y="0"/>
                </a:moveTo>
                <a:cubicBezTo>
                  <a:pt x="251238" y="-55316"/>
                  <a:pt x="409008" y="68518"/>
                  <a:pt x="605700" y="0"/>
                </a:cubicBezTo>
                <a:cubicBezTo>
                  <a:pt x="802392" y="-68518"/>
                  <a:pt x="885019" y="35944"/>
                  <a:pt x="971302" y="0"/>
                </a:cubicBezTo>
                <a:cubicBezTo>
                  <a:pt x="1057585" y="-35944"/>
                  <a:pt x="1344948" y="15618"/>
                  <a:pt x="1456954" y="0"/>
                </a:cubicBezTo>
                <a:cubicBezTo>
                  <a:pt x="1568960" y="-15618"/>
                  <a:pt x="1804332" y="34608"/>
                  <a:pt x="2122678" y="0"/>
                </a:cubicBezTo>
                <a:cubicBezTo>
                  <a:pt x="2441024" y="-34608"/>
                  <a:pt x="2556194" y="59764"/>
                  <a:pt x="2668353" y="0"/>
                </a:cubicBezTo>
                <a:cubicBezTo>
                  <a:pt x="2780512" y="-59764"/>
                  <a:pt x="3004722" y="1975"/>
                  <a:pt x="3274053" y="0"/>
                </a:cubicBezTo>
                <a:cubicBezTo>
                  <a:pt x="3543384" y="-1975"/>
                  <a:pt x="3640552" y="11422"/>
                  <a:pt x="3759705" y="0"/>
                </a:cubicBezTo>
                <a:cubicBezTo>
                  <a:pt x="3878858" y="-11422"/>
                  <a:pt x="4066029" y="55612"/>
                  <a:pt x="4305380" y="0"/>
                </a:cubicBezTo>
                <a:cubicBezTo>
                  <a:pt x="4544732" y="-55612"/>
                  <a:pt x="4826947" y="52050"/>
                  <a:pt x="4971104" y="0"/>
                </a:cubicBezTo>
                <a:cubicBezTo>
                  <a:pt x="5115261" y="-52050"/>
                  <a:pt x="5273391" y="2013"/>
                  <a:pt x="5396731" y="0"/>
                </a:cubicBezTo>
                <a:cubicBezTo>
                  <a:pt x="5520071" y="-2013"/>
                  <a:pt x="5871202" y="37686"/>
                  <a:pt x="6002431" y="0"/>
                </a:cubicBezTo>
                <a:cubicBezTo>
                  <a:pt x="6022977" y="182789"/>
                  <a:pt x="5943344" y="278964"/>
                  <a:pt x="6002431" y="552602"/>
                </a:cubicBezTo>
                <a:cubicBezTo>
                  <a:pt x="6061518" y="826240"/>
                  <a:pt x="5953556" y="937658"/>
                  <a:pt x="6002431" y="1151254"/>
                </a:cubicBezTo>
                <a:cubicBezTo>
                  <a:pt x="5744965" y="1194537"/>
                  <a:pt x="5601004" y="1139728"/>
                  <a:pt x="5456755" y="1151254"/>
                </a:cubicBezTo>
                <a:cubicBezTo>
                  <a:pt x="5312506" y="1162780"/>
                  <a:pt x="5134082" y="1124264"/>
                  <a:pt x="4911080" y="1151254"/>
                </a:cubicBezTo>
                <a:cubicBezTo>
                  <a:pt x="4688078" y="1178244"/>
                  <a:pt x="4659842" y="1132072"/>
                  <a:pt x="4485453" y="1151254"/>
                </a:cubicBezTo>
                <a:cubicBezTo>
                  <a:pt x="4311064" y="1170436"/>
                  <a:pt x="4099877" y="1118585"/>
                  <a:pt x="3939777" y="1151254"/>
                </a:cubicBezTo>
                <a:cubicBezTo>
                  <a:pt x="3779677" y="1183923"/>
                  <a:pt x="3634311" y="1108576"/>
                  <a:pt x="3394102" y="1151254"/>
                </a:cubicBezTo>
                <a:cubicBezTo>
                  <a:pt x="3153893" y="1193932"/>
                  <a:pt x="3007800" y="1142231"/>
                  <a:pt x="2848426" y="1151254"/>
                </a:cubicBezTo>
                <a:cubicBezTo>
                  <a:pt x="2689052" y="1160277"/>
                  <a:pt x="2513226" y="1119389"/>
                  <a:pt x="2302751" y="1151254"/>
                </a:cubicBezTo>
                <a:cubicBezTo>
                  <a:pt x="2092276" y="1183119"/>
                  <a:pt x="2052055" y="1096494"/>
                  <a:pt x="1817100" y="1151254"/>
                </a:cubicBezTo>
                <a:cubicBezTo>
                  <a:pt x="1582145" y="1206014"/>
                  <a:pt x="1440345" y="1144111"/>
                  <a:pt x="1211400" y="1151254"/>
                </a:cubicBezTo>
                <a:cubicBezTo>
                  <a:pt x="982455" y="1158397"/>
                  <a:pt x="813316" y="1130563"/>
                  <a:pt x="665724" y="1151254"/>
                </a:cubicBezTo>
                <a:cubicBezTo>
                  <a:pt x="518132" y="1171945"/>
                  <a:pt x="304974" y="1077051"/>
                  <a:pt x="0" y="1151254"/>
                </a:cubicBezTo>
                <a:cubicBezTo>
                  <a:pt x="-39512" y="928305"/>
                  <a:pt x="29681" y="730332"/>
                  <a:pt x="0" y="552602"/>
                </a:cubicBezTo>
                <a:cubicBezTo>
                  <a:pt x="-29681" y="374872"/>
                  <a:pt x="47802" y="161371"/>
                  <a:pt x="0" y="0"/>
                </a:cubicBezTo>
                <a:close/>
              </a:path>
              <a:path w="6002431" h="1151254" stroke="0" extrusionOk="0">
                <a:moveTo>
                  <a:pt x="0" y="0"/>
                </a:moveTo>
                <a:cubicBezTo>
                  <a:pt x="102662" y="-54664"/>
                  <a:pt x="340033" y="8458"/>
                  <a:pt x="485651" y="0"/>
                </a:cubicBezTo>
                <a:cubicBezTo>
                  <a:pt x="631269" y="-8458"/>
                  <a:pt x="685108" y="3795"/>
                  <a:pt x="851254" y="0"/>
                </a:cubicBezTo>
                <a:cubicBezTo>
                  <a:pt x="1017400" y="-3795"/>
                  <a:pt x="1259231" y="7682"/>
                  <a:pt x="1516978" y="0"/>
                </a:cubicBezTo>
                <a:cubicBezTo>
                  <a:pt x="1774725" y="-7682"/>
                  <a:pt x="1897161" y="24917"/>
                  <a:pt x="2002629" y="0"/>
                </a:cubicBezTo>
                <a:cubicBezTo>
                  <a:pt x="2108097" y="-24917"/>
                  <a:pt x="2291912" y="19486"/>
                  <a:pt x="2488280" y="0"/>
                </a:cubicBezTo>
                <a:cubicBezTo>
                  <a:pt x="2684648" y="-19486"/>
                  <a:pt x="2927656" y="16189"/>
                  <a:pt x="3154005" y="0"/>
                </a:cubicBezTo>
                <a:cubicBezTo>
                  <a:pt x="3380354" y="-16189"/>
                  <a:pt x="3390641" y="31563"/>
                  <a:pt x="3579632" y="0"/>
                </a:cubicBezTo>
                <a:cubicBezTo>
                  <a:pt x="3768623" y="-31563"/>
                  <a:pt x="4087087" y="50945"/>
                  <a:pt x="4245356" y="0"/>
                </a:cubicBezTo>
                <a:cubicBezTo>
                  <a:pt x="4403625" y="-50945"/>
                  <a:pt x="4579980" y="4028"/>
                  <a:pt x="4911080" y="0"/>
                </a:cubicBezTo>
                <a:cubicBezTo>
                  <a:pt x="5242180" y="-4028"/>
                  <a:pt x="5224226" y="34162"/>
                  <a:pt x="5456755" y="0"/>
                </a:cubicBezTo>
                <a:cubicBezTo>
                  <a:pt x="5689285" y="-34162"/>
                  <a:pt x="5748478" y="16990"/>
                  <a:pt x="6002431" y="0"/>
                </a:cubicBezTo>
                <a:cubicBezTo>
                  <a:pt x="6006750" y="277666"/>
                  <a:pt x="5998639" y="400885"/>
                  <a:pt x="6002431" y="564114"/>
                </a:cubicBezTo>
                <a:cubicBezTo>
                  <a:pt x="6006223" y="727343"/>
                  <a:pt x="5969865" y="864633"/>
                  <a:pt x="6002431" y="1151254"/>
                </a:cubicBezTo>
                <a:cubicBezTo>
                  <a:pt x="5892915" y="1207480"/>
                  <a:pt x="5651987" y="1136969"/>
                  <a:pt x="5456755" y="1151254"/>
                </a:cubicBezTo>
                <a:cubicBezTo>
                  <a:pt x="5261523" y="1165539"/>
                  <a:pt x="5177881" y="1143722"/>
                  <a:pt x="5031129" y="1151254"/>
                </a:cubicBezTo>
                <a:cubicBezTo>
                  <a:pt x="4884377" y="1158786"/>
                  <a:pt x="4702533" y="1109912"/>
                  <a:pt x="4485453" y="1151254"/>
                </a:cubicBezTo>
                <a:cubicBezTo>
                  <a:pt x="4268373" y="1192596"/>
                  <a:pt x="4123836" y="1092149"/>
                  <a:pt x="3819729" y="1151254"/>
                </a:cubicBezTo>
                <a:cubicBezTo>
                  <a:pt x="3515622" y="1210359"/>
                  <a:pt x="3489467" y="1136917"/>
                  <a:pt x="3274053" y="1151254"/>
                </a:cubicBezTo>
                <a:cubicBezTo>
                  <a:pt x="3058639" y="1165591"/>
                  <a:pt x="2998868" y="1146123"/>
                  <a:pt x="2908451" y="1151254"/>
                </a:cubicBezTo>
                <a:cubicBezTo>
                  <a:pt x="2818034" y="1156385"/>
                  <a:pt x="2676447" y="1140133"/>
                  <a:pt x="2482824" y="1151254"/>
                </a:cubicBezTo>
                <a:cubicBezTo>
                  <a:pt x="2289201" y="1162375"/>
                  <a:pt x="2148827" y="1144037"/>
                  <a:pt x="1817100" y="1151254"/>
                </a:cubicBezTo>
                <a:cubicBezTo>
                  <a:pt x="1485373" y="1158471"/>
                  <a:pt x="1535158" y="1133958"/>
                  <a:pt x="1271424" y="1151254"/>
                </a:cubicBezTo>
                <a:cubicBezTo>
                  <a:pt x="1007690" y="1168550"/>
                  <a:pt x="982643" y="1139387"/>
                  <a:pt x="845797" y="1151254"/>
                </a:cubicBezTo>
                <a:cubicBezTo>
                  <a:pt x="708951" y="1163121"/>
                  <a:pt x="408743" y="1101943"/>
                  <a:pt x="0" y="1151254"/>
                </a:cubicBezTo>
                <a:cubicBezTo>
                  <a:pt x="-21966" y="907654"/>
                  <a:pt x="53824" y="778642"/>
                  <a:pt x="0" y="610165"/>
                </a:cubicBezTo>
                <a:cubicBezTo>
                  <a:pt x="-53824" y="441688"/>
                  <a:pt x="15010" y="272959"/>
                  <a:pt x="0" y="0"/>
                </a:cubicBezTo>
                <a:close/>
              </a:path>
            </a:pathLst>
          </a:custGeom>
          <a:solidFill>
            <a:srgbClr val="0391D4"/>
          </a:solidFill>
          <a:ln w="31750" cap="rnd">
            <a:noFill/>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wrap="square" lIns="91440" tIns="90000" rIns="91440" bIns="90000" anchor="t">
            <a:spAutoFit/>
          </a:bodyPr>
          <a:lstStyle/>
          <a:p>
            <a:r>
              <a:rPr lang="en-GB" sz="2100" dirty="0">
                <a:solidFill>
                  <a:schemeClr val="bg1"/>
                </a:solidFill>
                <a:latin typeface="Arial"/>
                <a:cs typeface="Arial"/>
              </a:rPr>
              <a:t>All available via </a:t>
            </a:r>
            <a:r>
              <a:rPr lang="en-GB" sz="2100" dirty="0">
                <a:solidFill>
                  <a:schemeClr val="bg1"/>
                </a:solidFill>
                <a:latin typeface="Arial Black"/>
              </a:rPr>
              <a:t>Ruminant Health</a:t>
            </a:r>
            <a:br>
              <a:rPr lang="en-GB" sz="2100" dirty="0">
                <a:latin typeface="Arial Black" panose="020B0A04020102020204" pitchFamily="34" charset="0"/>
              </a:rPr>
            </a:br>
            <a:r>
              <a:rPr lang="en-GB" sz="2100" dirty="0">
                <a:solidFill>
                  <a:schemeClr val="bg1"/>
                </a:solidFill>
                <a:latin typeface="Arial Black"/>
              </a:rPr>
              <a:t>&amp; Welfare Bluetongue Hub </a:t>
            </a:r>
            <a:r>
              <a:rPr lang="en-GB" sz="2100" dirty="0">
                <a:solidFill>
                  <a:schemeClr val="bg1"/>
                </a:solidFill>
                <a:latin typeface="Arial"/>
                <a:cs typeface="Arial"/>
              </a:rPr>
              <a:t>and</a:t>
            </a:r>
            <a:r>
              <a:rPr lang="en-GB" sz="2100" dirty="0">
                <a:solidFill>
                  <a:schemeClr val="bg1"/>
                </a:solidFill>
                <a:latin typeface="Arial Black"/>
              </a:rPr>
              <a:t> AHDB website </a:t>
            </a:r>
          </a:p>
        </p:txBody>
      </p:sp>
      <p:sp>
        <p:nvSpPr>
          <p:cNvPr id="6" name="TextBox 5">
            <a:extLst>
              <a:ext uri="{FF2B5EF4-FFF2-40B4-BE49-F238E27FC236}">
                <a16:creationId xmlns:a16="http://schemas.microsoft.com/office/drawing/2014/main" id="{0354212A-498A-574F-207E-011175BA09B7}"/>
              </a:ext>
            </a:extLst>
          </p:cNvPr>
          <p:cNvSpPr txBox="1"/>
          <p:nvPr/>
        </p:nvSpPr>
        <p:spPr>
          <a:xfrm>
            <a:off x="581098" y="1254369"/>
            <a:ext cx="6786308" cy="2663921"/>
          </a:xfrm>
          <a:prstGeom prst="rect">
            <a:avLst/>
          </a:prstGeom>
          <a:noFill/>
        </p:spPr>
        <p:txBody>
          <a:bodyPr wrap="square" numCol="2" spcCol="180000">
            <a:noAutofit/>
          </a:bodyPr>
          <a:lstStyle/>
          <a:p>
            <a:pPr marL="285750" indent="-285750">
              <a:lnSpc>
                <a:spcPct val="150000"/>
              </a:lnSpc>
              <a:buFont typeface="Arial" panose="020B0604020202020204" pitchFamily="34" charset="0"/>
              <a:buChar char="•"/>
            </a:pPr>
            <a:r>
              <a:rPr lang="en-US" sz="1700" dirty="0">
                <a:latin typeface="Arial" panose="020B0604020202020204" pitchFamily="34" charset="0"/>
                <a:cs typeface="Arial" panose="020B0604020202020204" pitchFamily="34" charset="0"/>
              </a:rPr>
              <a:t>Vaccine Decision Maker Tool</a:t>
            </a:r>
          </a:p>
          <a:p>
            <a:pPr marL="285750" indent="-285750">
              <a:lnSpc>
                <a:spcPct val="150000"/>
              </a:lnSpc>
              <a:buFont typeface="Arial" panose="020B0604020202020204" pitchFamily="34" charset="0"/>
              <a:buChar char="•"/>
            </a:pPr>
            <a:r>
              <a:rPr lang="en-US" sz="1700" dirty="0">
                <a:latin typeface="Arial" panose="020B0604020202020204" pitchFamily="34" charset="0"/>
                <a:cs typeface="Arial" panose="020B0604020202020204" pitchFamily="34" charset="0"/>
              </a:rPr>
              <a:t>Vaccination Finance Calculators</a:t>
            </a:r>
          </a:p>
          <a:p>
            <a:pPr marL="285750" indent="-285750">
              <a:lnSpc>
                <a:spcPct val="150000"/>
              </a:lnSpc>
              <a:buFont typeface="Arial" panose="020B0604020202020204" pitchFamily="34" charset="0"/>
              <a:buChar char="•"/>
            </a:pPr>
            <a:r>
              <a:rPr lang="en-US" sz="1700" dirty="0">
                <a:latin typeface="Arial" panose="020B0604020202020204" pitchFamily="34" charset="0"/>
                <a:cs typeface="Arial" panose="020B0604020202020204" pitchFamily="34" charset="0"/>
              </a:rPr>
              <a:t>Bluetongue Movements Checker</a:t>
            </a:r>
          </a:p>
          <a:p>
            <a:pPr marL="285750" indent="-285750">
              <a:lnSpc>
                <a:spcPct val="150000"/>
              </a:lnSpc>
              <a:buFont typeface="Arial" panose="020B0604020202020204" pitchFamily="34" charset="0"/>
              <a:buChar char="•"/>
            </a:pPr>
            <a:r>
              <a:rPr lang="en-US" sz="1700" dirty="0">
                <a:latin typeface="Arial" panose="020B0604020202020204" pitchFamily="34" charset="0"/>
                <a:cs typeface="Arial" panose="020B0604020202020204" pitchFamily="34" charset="0"/>
              </a:rPr>
              <a:t>Vaccination Comparison Tables</a:t>
            </a:r>
          </a:p>
          <a:p>
            <a:pPr marL="285750" indent="-285750">
              <a:lnSpc>
                <a:spcPct val="150000"/>
              </a:lnSpc>
              <a:buFont typeface="Arial" panose="020B0604020202020204" pitchFamily="34" charset="0"/>
              <a:buChar char="•"/>
            </a:pPr>
            <a:r>
              <a:rPr lang="en-US" sz="1700" dirty="0">
                <a:latin typeface="Arial" panose="020B0604020202020204" pitchFamily="34" charset="0"/>
                <a:cs typeface="Arial" panose="020B0604020202020204" pitchFamily="34" charset="0"/>
              </a:rPr>
              <a:t>‘Is it too late to vaccinate’ tool</a:t>
            </a:r>
          </a:p>
          <a:p>
            <a:pPr marL="285750" indent="-285750">
              <a:lnSpc>
                <a:spcPct val="150000"/>
              </a:lnSpc>
              <a:buFont typeface="Arial" panose="020B0604020202020204" pitchFamily="34" charset="0"/>
              <a:buChar char="•"/>
            </a:pPr>
            <a:r>
              <a:rPr lang="en-US" sz="1700" dirty="0">
                <a:latin typeface="Arial" panose="020B0604020202020204" pitchFamily="34" charset="0"/>
                <a:cs typeface="Arial" panose="020B0604020202020204" pitchFamily="34" charset="0"/>
              </a:rPr>
              <a:t>Myth busting graphics</a:t>
            </a:r>
          </a:p>
          <a:p>
            <a:pPr marL="285750" indent="-285750">
              <a:lnSpc>
                <a:spcPct val="150000"/>
              </a:lnSpc>
              <a:buFont typeface="Arial" panose="020B0604020202020204" pitchFamily="34" charset="0"/>
              <a:buChar char="•"/>
            </a:pPr>
            <a:r>
              <a:rPr lang="en-US" sz="1700" dirty="0">
                <a:latin typeface="Arial" panose="020B0604020202020204" pitchFamily="34" charset="0"/>
                <a:cs typeface="Arial" panose="020B0604020202020204" pitchFamily="34" charset="0"/>
              </a:rPr>
              <a:t>Posters</a:t>
            </a:r>
          </a:p>
          <a:p>
            <a:pPr marL="285750" indent="-285750">
              <a:lnSpc>
                <a:spcPct val="150000"/>
              </a:lnSpc>
              <a:buFont typeface="Arial" panose="020B0604020202020204" pitchFamily="34" charset="0"/>
              <a:buChar char="•"/>
            </a:pPr>
            <a:r>
              <a:rPr lang="en-US" sz="1700" dirty="0">
                <a:latin typeface="Arial" panose="020B0604020202020204" pitchFamily="34" charset="0"/>
                <a:cs typeface="Arial" panose="020B0604020202020204" pitchFamily="34" charset="0"/>
              </a:rPr>
              <a:t>PowerPoint template</a:t>
            </a:r>
          </a:p>
          <a:p>
            <a:pPr marL="285750" indent="-285750">
              <a:lnSpc>
                <a:spcPct val="150000"/>
              </a:lnSpc>
              <a:buFont typeface="Arial" panose="020B0604020202020204" pitchFamily="34" charset="0"/>
              <a:buChar char="•"/>
            </a:pPr>
            <a:r>
              <a:rPr lang="en-US" sz="1700" dirty="0">
                <a:latin typeface="Arial" panose="020B0604020202020204" pitchFamily="34" charset="0"/>
                <a:cs typeface="Arial" panose="020B0604020202020204" pitchFamily="34" charset="0"/>
              </a:rPr>
              <a:t>Farmer leaflet </a:t>
            </a:r>
          </a:p>
          <a:p>
            <a:pPr marL="285750" indent="-285750">
              <a:lnSpc>
                <a:spcPct val="150000"/>
              </a:lnSpc>
              <a:buFont typeface="Arial" panose="020B0604020202020204" pitchFamily="34" charset="0"/>
              <a:buChar char="•"/>
            </a:pPr>
            <a:r>
              <a:rPr lang="en-US" sz="1700" dirty="0">
                <a:latin typeface="Arial" panose="020B0604020202020204" pitchFamily="34" charset="0"/>
                <a:cs typeface="Arial" panose="020B0604020202020204" pitchFamily="34" charset="0"/>
              </a:rPr>
              <a:t>FAQs</a:t>
            </a:r>
          </a:p>
          <a:p>
            <a:pPr marL="285750" indent="-285750">
              <a:buFont typeface="Arial" panose="020B0604020202020204" pitchFamily="34" charset="0"/>
              <a:buChar char="•"/>
            </a:pPr>
            <a:r>
              <a:rPr lang="en-US" sz="1700" dirty="0">
                <a:latin typeface="Arial" panose="020B0604020202020204" pitchFamily="34" charset="0"/>
                <a:cs typeface="Arial" panose="020B0604020202020204" pitchFamily="34" charset="0"/>
              </a:rPr>
              <a:t>Social media graphics </a:t>
            </a:r>
            <a:br>
              <a:rPr lang="en-US" sz="17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and posts</a:t>
            </a:r>
          </a:p>
        </p:txBody>
      </p:sp>
      <p:pic>
        <p:nvPicPr>
          <p:cNvPr id="8" name="Picture 7" descr="A screenshot of a cell phone&#10;&#10;AI-generated content may be incorrect.">
            <a:extLst>
              <a:ext uri="{FF2B5EF4-FFF2-40B4-BE49-F238E27FC236}">
                <a16:creationId xmlns:a16="http://schemas.microsoft.com/office/drawing/2014/main" id="{45C78E1C-3D19-B958-4E13-FD5EE6473045}"/>
              </a:ext>
            </a:extLst>
          </p:cNvPr>
          <p:cNvPicPr>
            <a:picLocks noChangeAspect="1"/>
          </p:cNvPicPr>
          <p:nvPr/>
        </p:nvPicPr>
        <p:blipFill>
          <a:blip r:embed="rId3"/>
          <a:srcRect b="30319"/>
          <a:stretch>
            <a:fillRect/>
          </a:stretch>
        </p:blipFill>
        <p:spPr>
          <a:xfrm>
            <a:off x="7419484" y="970174"/>
            <a:ext cx="4581510" cy="1383755"/>
          </a:xfrm>
          <a:prstGeom prst="rect">
            <a:avLst/>
          </a:prstGeom>
        </p:spPr>
      </p:pic>
      <p:pic>
        <p:nvPicPr>
          <p:cNvPr id="10" name="Picture 9" descr="A diagram of a decision maker tool&#10;&#10;AI-generated content may be incorrect.">
            <a:extLst>
              <a:ext uri="{FF2B5EF4-FFF2-40B4-BE49-F238E27FC236}">
                <a16:creationId xmlns:a16="http://schemas.microsoft.com/office/drawing/2014/main" id="{FBE4E614-7E9A-CE08-1B82-CDFB1E6FE7F0}"/>
              </a:ext>
            </a:extLst>
          </p:cNvPr>
          <p:cNvPicPr>
            <a:picLocks noChangeAspect="1"/>
          </p:cNvPicPr>
          <p:nvPr/>
        </p:nvPicPr>
        <p:blipFill>
          <a:blip r:embed="rId4"/>
          <a:stretch>
            <a:fillRect/>
          </a:stretch>
        </p:blipFill>
        <p:spPr>
          <a:xfrm>
            <a:off x="7733376" y="2405623"/>
            <a:ext cx="3953726" cy="1995060"/>
          </a:xfrm>
          <a:prstGeom prst="rect">
            <a:avLst/>
          </a:prstGeom>
        </p:spPr>
      </p:pic>
      <p:pic>
        <p:nvPicPr>
          <p:cNvPr id="3" name="Picture 2" descr="A blue cow and a cow&#10;&#10;AI-generated content may be incorrect.">
            <a:extLst>
              <a:ext uri="{FF2B5EF4-FFF2-40B4-BE49-F238E27FC236}">
                <a16:creationId xmlns:a16="http://schemas.microsoft.com/office/drawing/2014/main" id="{BA69F868-9237-1D3A-A9DF-5205669749B5}"/>
              </a:ext>
            </a:extLst>
          </p:cNvPr>
          <p:cNvPicPr>
            <a:picLocks noChangeAspect="1"/>
          </p:cNvPicPr>
          <p:nvPr/>
        </p:nvPicPr>
        <p:blipFill>
          <a:blip r:embed="rId5"/>
          <a:stretch>
            <a:fillRect/>
          </a:stretch>
        </p:blipFill>
        <p:spPr>
          <a:xfrm>
            <a:off x="7215036" y="4452377"/>
            <a:ext cx="4472066" cy="1374503"/>
          </a:xfrm>
          <a:prstGeom prst="rect">
            <a:avLst/>
          </a:prstGeom>
        </p:spPr>
      </p:pic>
    </p:spTree>
    <p:extLst>
      <p:ext uri="{BB962C8B-B14F-4D97-AF65-F5344CB8AC3E}">
        <p14:creationId xmlns:p14="http://schemas.microsoft.com/office/powerpoint/2010/main" val="2564275360"/>
      </p:ext>
    </p:extLst>
  </p:cSld>
  <p:clrMapOvr>
    <a:masterClrMapping/>
  </p:clrMapOvr>
</p:sld>
</file>

<file path=ppt/theme/theme1.xml><?xml version="1.0" encoding="utf-8"?>
<a:theme xmlns:a="http://schemas.openxmlformats.org/drawingml/2006/main" name="BTV-3 Campaign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BCC5DC37-EEBC-FA4A-B530-D509C03E160A}" vid="{B1CC1E44-7C50-E140-A4CD-B540C25EAF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66feef0-801e-4054-9366-e927ca357cd3" xsi:nil="true"/>
    <lcf76f155ced4ddcb4097134ff3c332f xmlns="ff4085f0-851c-48b8-8c9c-36e27b016043">
      <Terms xmlns="http://schemas.microsoft.com/office/infopath/2007/PartnerControls"/>
    </lcf76f155ced4ddcb4097134ff3c332f>
    <SharedWithUsers xmlns="966feef0-801e-4054-9366-e927ca357cd3">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87CC7BB519814E8F68E4F8A85945E8" ma:contentTypeVersion="19" ma:contentTypeDescription="Create a new document." ma:contentTypeScope="" ma:versionID="da752a5dd638991ea0168168d7eda6ab">
  <xsd:schema xmlns:xsd="http://www.w3.org/2001/XMLSchema" xmlns:xs="http://www.w3.org/2001/XMLSchema" xmlns:p="http://schemas.microsoft.com/office/2006/metadata/properties" xmlns:ns2="ff4085f0-851c-48b8-8c9c-36e27b016043" xmlns:ns3="966feef0-801e-4054-9366-e927ca357cd3" targetNamespace="http://schemas.microsoft.com/office/2006/metadata/properties" ma:root="true" ma:fieldsID="f58504f142a3545f62dbdf3323cefb0d" ns2:_="" ns3:_="">
    <xsd:import namespace="ff4085f0-851c-48b8-8c9c-36e27b016043"/>
    <xsd:import namespace="966feef0-801e-4054-9366-e927ca357c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4085f0-851c-48b8-8c9c-36e27b0160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607f403-5735-4e33-8de4-25f9e3c07bf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6feef0-801e-4054-9366-e927ca357cd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3d61611-484c-4251-801f-aeff808c14d3}" ma:internalName="TaxCatchAll" ma:showField="CatchAllData" ma:web="966feef0-801e-4054-9366-e927ca357c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282C94-60FF-4EBE-9A34-BACA32E3E5C3}">
  <ds:schemaRefs>
    <ds:schemaRef ds:uri="http://schemas.microsoft.com/sharepoint/v3/contenttype/forms"/>
  </ds:schemaRefs>
</ds:datastoreItem>
</file>

<file path=customXml/itemProps2.xml><?xml version="1.0" encoding="utf-8"?>
<ds:datastoreItem xmlns:ds="http://schemas.openxmlformats.org/officeDocument/2006/customXml" ds:itemID="{8327C329-F58C-452E-9EBD-F22B4AE5603C}">
  <ds:schemaRef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97208703-9408-4d39-82ed-8f03553bfa64"/>
    <ds:schemaRef ds:uri="58e06dfd-3cf8-4dca-8d43-d968f48878b3"/>
    <ds:schemaRef ds:uri="http://schemas.microsoft.com/sharepoint/v3"/>
    <ds:schemaRef ds:uri="http://www.w3.org/XML/1998/namespace"/>
    <ds:schemaRef ds:uri="966feef0-801e-4054-9366-e927ca357cd3"/>
    <ds:schemaRef ds:uri="ff4085f0-851c-48b8-8c9c-36e27b016043"/>
  </ds:schemaRefs>
</ds:datastoreItem>
</file>

<file path=customXml/itemProps3.xml><?xml version="1.0" encoding="utf-8"?>
<ds:datastoreItem xmlns:ds="http://schemas.openxmlformats.org/officeDocument/2006/customXml" ds:itemID="{4D77CDC2-DC8A-466E-96F3-750A53F30C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4085f0-851c-48b8-8c9c-36e27b016043"/>
    <ds:schemaRef ds:uri="966feef0-801e-4054-9366-e927ca357c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12ce54b-3d3d-4346-95ef-ff13ca5dd47d}" enabled="0" method="" siteId="{a12ce54b-3d3d-4346-95ef-ff13ca5dd47d}" removed="1"/>
</clbl:labelList>
</file>

<file path=docProps/app.xml><?xml version="1.0" encoding="utf-8"?>
<Properties xmlns="http://schemas.openxmlformats.org/officeDocument/2006/extended-properties" xmlns:vt="http://schemas.openxmlformats.org/officeDocument/2006/docPropsVTypes">
  <Template>BTV-3_PresentationTemplate</Template>
  <TotalTime>8588</TotalTime>
  <Words>1416</Words>
  <Application>Microsoft Office PowerPoint</Application>
  <PresentationFormat>Widescreen</PresentationFormat>
  <Paragraphs>158</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Arial</vt:lpstr>
      <vt:lpstr>Arial Black</vt:lpstr>
      <vt:lpstr>BTV-3 Campaign Theme</vt:lpstr>
      <vt:lpstr> Key information &amp; vaccination reminders  February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Agriculture and Horticulture Development Board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Mandy Nevel</dc:creator>
  <cp:keywords/>
  <dc:description/>
  <cp:lastModifiedBy>Nina Stewart</cp:lastModifiedBy>
  <cp:revision>26</cp:revision>
  <dcterms:created xsi:type="dcterms:W3CDTF">2025-02-06T17:19:39Z</dcterms:created>
  <dcterms:modified xsi:type="dcterms:W3CDTF">2026-02-06T13:54:53Z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0x0101004487CC7BB519814E8F68E4F8A85945E8</vt:lpwstr>
  </property>
  <property fmtid="{D5CDD505-2E9C-101B-9397-08002B2CF9AE}" pid="3" name="MediaServiceImageTags">
    <vt:lpwstr/>
  </property>
  <property fmtid="{D5CDD505-2E9C-101B-9397-08002B2CF9AE}" pid="4" name="_dlc_DocIdItemGuid">
    <vt:lpwstr>dba2245c-0b31-41bf-8408-8b2c40b1242c</vt:lpwstr>
  </property>
  <property fmtid="{D5CDD505-2E9C-101B-9397-08002B2CF9AE}" pid="5" name="Order">
    <vt:r8>22200</vt:r8>
  </property>
  <property fmtid="{D5CDD505-2E9C-101B-9397-08002B2CF9AE}" pid="6" name="xd_Signature">
    <vt:bool>false</vt:bool>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ahdbTopic">
    <vt:lpwstr/>
  </property>
  <property fmtid="{D5CDD505-2E9C-101B-9397-08002B2CF9AE}" pid="11" name="ahdbFunction">
    <vt:lpwstr/>
  </property>
  <property fmtid="{D5CDD505-2E9C-101B-9397-08002B2CF9AE}" pid="12" name="ahdbBrand">
    <vt:lpwstr/>
  </property>
  <property fmtid="{D5CDD505-2E9C-101B-9397-08002B2CF9AE}" pid="13" name="ahdbSectorClassification">
    <vt:lpwstr/>
  </property>
  <property fmtid="{D5CDD505-2E9C-101B-9397-08002B2CF9AE}" pid="14" name="ahdbContentType">
    <vt:lpwstr/>
  </property>
</Properties>
</file>